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5" r:id="rId2"/>
    <p:sldId id="28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74935" y="352568"/>
            <a:ext cx="4994128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Microsoft Sans Serif"/>
                <a:cs typeface="Microsoft Sans Serif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Microsoft Sans Serif"/>
                <a:cs typeface="Microsoft Sans Serif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Microsoft Sans Serif"/>
                <a:cs typeface="Microsoft Sans Serif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001124" cy="466129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33976" y="1677750"/>
            <a:ext cx="4010022" cy="346574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Microsoft Sans Serif"/>
                <a:cs typeface="Microsoft Sans Serif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595959"/>
                </a:solidFill>
                <a:latin typeface="Microsoft Sans Serif"/>
                <a:cs typeface="Microsoft Sans Serif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23099" y="2620899"/>
            <a:ext cx="2920900" cy="25225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7170" y="155400"/>
            <a:ext cx="7809658" cy="654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8775" y="1689175"/>
            <a:ext cx="7402195" cy="3084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56125" y="4778067"/>
            <a:ext cx="217804" cy="167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595959"/>
                </a:solidFill>
                <a:latin typeface="Microsoft Sans Serif"/>
                <a:cs typeface="Microsoft Sans Serif"/>
              </a:defRPr>
            </a:lvl1pPr>
          </a:lstStyle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7170" y="155400"/>
            <a:ext cx="7809658" cy="830997"/>
          </a:xfrm>
        </p:spPr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Внутренняя и внешняя система оценки достижения планируемых результатов освоения ФООП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8775" y="1689175"/>
            <a:ext cx="7402195" cy="3231654"/>
          </a:xfrm>
        </p:spPr>
        <p:txBody>
          <a:bodyPr/>
          <a:lstStyle/>
          <a:p>
            <a:r>
              <a:rPr lang="ru-RU" dirty="0" smtClean="0"/>
              <a:t>Диалоговые площадки по формированию </a:t>
            </a:r>
          </a:p>
          <a:p>
            <a:r>
              <a:rPr lang="ru-RU" dirty="0" smtClean="0"/>
              <a:t>оценочных материалов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dirty="0" smtClean="0"/>
              <a:t>30 октября 2023 г.</a:t>
            </a:r>
          </a:p>
        </p:txBody>
      </p:sp>
      <p:pic>
        <p:nvPicPr>
          <p:cNvPr id="4" name="Picture 2" descr="C:\Users\Ирина\Downloads\DdI0U0vkL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8000" y="2189268"/>
            <a:ext cx="5076000" cy="2954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4800" y="362601"/>
            <a:ext cx="721804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/>
              <a:t>Процедуры</a:t>
            </a:r>
            <a:r>
              <a:rPr sz="1700" spc="-10" dirty="0"/>
              <a:t> </a:t>
            </a:r>
            <a:r>
              <a:rPr sz="1700" spc="-5" dirty="0"/>
              <a:t>внутренней</a:t>
            </a:r>
            <a:r>
              <a:rPr sz="1700" spc="450" dirty="0"/>
              <a:t> </a:t>
            </a:r>
            <a:r>
              <a:rPr sz="1700" dirty="0"/>
              <a:t>и</a:t>
            </a:r>
            <a:r>
              <a:rPr sz="1700" spc="-10" dirty="0"/>
              <a:t> </a:t>
            </a:r>
            <a:r>
              <a:rPr sz="1700" spc="-5" dirty="0"/>
              <a:t>внешней</a:t>
            </a:r>
            <a:r>
              <a:rPr sz="1700" spc="-10" dirty="0"/>
              <a:t> </a:t>
            </a:r>
            <a:r>
              <a:rPr sz="1700" spc="-5" dirty="0"/>
              <a:t>оценка</a:t>
            </a:r>
            <a:r>
              <a:rPr sz="1700" spc="-10" dirty="0"/>
              <a:t> </a:t>
            </a:r>
            <a:r>
              <a:rPr sz="1700" dirty="0"/>
              <a:t>(ФОП</a:t>
            </a:r>
            <a:r>
              <a:rPr sz="1700" spc="-10" dirty="0"/>
              <a:t> </a:t>
            </a:r>
            <a:r>
              <a:rPr sz="1700" spc="-5" dirty="0"/>
              <a:t>ООО</a:t>
            </a:r>
            <a:r>
              <a:rPr sz="1700" spc="-10" dirty="0"/>
              <a:t> </a:t>
            </a:r>
            <a:r>
              <a:rPr sz="1700" dirty="0"/>
              <a:t>и</a:t>
            </a:r>
            <a:r>
              <a:rPr sz="1700" spc="-10" dirty="0"/>
              <a:t> </a:t>
            </a:r>
            <a:r>
              <a:rPr sz="1700" spc="-5" dirty="0"/>
              <a:t>ФОП</a:t>
            </a:r>
            <a:r>
              <a:rPr sz="1700" spc="-10" dirty="0"/>
              <a:t> </a:t>
            </a:r>
            <a:r>
              <a:rPr sz="1700" spc="-15" dirty="0"/>
              <a:t>СОО)</a:t>
            </a:r>
            <a:endParaRPr sz="1700"/>
          </a:p>
        </p:txBody>
      </p:sp>
      <p:sp>
        <p:nvSpPr>
          <p:cNvPr id="4" name="object 4"/>
          <p:cNvSpPr/>
          <p:nvPr/>
        </p:nvSpPr>
        <p:spPr>
          <a:xfrm>
            <a:off x="638925" y="1736205"/>
            <a:ext cx="5669280" cy="213360"/>
          </a:xfrm>
          <a:custGeom>
            <a:avLst/>
            <a:gdLst/>
            <a:ahLst/>
            <a:cxnLst/>
            <a:rect l="l" t="t" r="r" b="b"/>
            <a:pathLst>
              <a:path w="5669280" h="213360">
                <a:moveTo>
                  <a:pt x="5669234" y="213359"/>
                </a:moveTo>
                <a:lnTo>
                  <a:pt x="0" y="213359"/>
                </a:lnTo>
                <a:lnTo>
                  <a:pt x="0" y="0"/>
                </a:lnTo>
                <a:lnTo>
                  <a:pt x="5669234" y="0"/>
                </a:lnTo>
                <a:lnTo>
                  <a:pt x="5669234" y="2133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6225" y="1076312"/>
            <a:ext cx="6697345" cy="343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1">
              <a:lnSpc>
                <a:spcPct val="100000"/>
              </a:lnSpc>
              <a:spcBef>
                <a:spcPts val="100"/>
              </a:spcBef>
              <a:buAutoNum type="arabicPeriod" startAt="3"/>
              <a:tabLst>
                <a:tab pos="4572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Основным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объектом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системы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её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содержательной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критериальной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базой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выступают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требования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65" dirty="0">
                <a:latin typeface="Microsoft Sans Serif"/>
                <a:cs typeface="Microsoft Sans Serif"/>
              </a:rPr>
              <a:t>ФГОС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ООО/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СОО,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которые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конкретизируются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планируемых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результатах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освоения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обучающимися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0" dirty="0">
                <a:latin typeface="Microsoft Sans Serif"/>
                <a:cs typeface="Microsoft Sans Serif"/>
              </a:rPr>
              <a:t>ФОП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ООО/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СОО.</a:t>
            </a:r>
            <a:endParaRPr sz="1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15" dirty="0">
                <a:latin typeface="Microsoft Sans Serif"/>
                <a:cs typeface="Microsoft Sans Serif"/>
              </a:rPr>
              <a:t>Система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включает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процедуры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внутренней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внешней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оценки.</a:t>
            </a: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Microsoft Sans Serif"/>
              <a:cs typeface="Microsoft Sans Serif"/>
            </a:endParaRPr>
          </a:p>
          <a:p>
            <a:pPr marL="456565" lvl="1" indent="-444500">
              <a:lnSpc>
                <a:spcPct val="100000"/>
              </a:lnSpc>
              <a:buFont typeface="Microsoft Sans Serif"/>
              <a:buAutoNum type="arabicPeriod" startAt="4"/>
              <a:tabLst>
                <a:tab pos="457200" algn="l"/>
              </a:tabLst>
            </a:pPr>
            <a:r>
              <a:rPr sz="1400" b="1" spc="-5" dirty="0">
                <a:latin typeface="Arial"/>
                <a:cs typeface="Arial"/>
              </a:rPr>
              <a:t>Внутренняя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оценка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включает:</a:t>
            </a:r>
            <a:endParaRPr sz="1400">
              <a:latin typeface="Microsoft Sans Serif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Microsoft Sans Serif"/>
              <a:buAutoNum type="arabicPeriod" startAt="4"/>
            </a:pPr>
            <a:endParaRPr sz="1450">
              <a:latin typeface="Microsoft Sans Serif"/>
              <a:cs typeface="Microsoft Sans Serif"/>
            </a:endParaRPr>
          </a:p>
          <a:p>
            <a:pPr marL="469900" lvl="2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стартовую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диагностику;</a:t>
            </a:r>
            <a:endParaRPr sz="1400">
              <a:latin typeface="Microsoft Sans Serif"/>
              <a:cs typeface="Microsoft Sans Serif"/>
            </a:endParaRPr>
          </a:p>
          <a:p>
            <a:pPr marL="469900" lvl="2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текущую</a:t>
            </a:r>
            <a:r>
              <a:rPr sz="1400" spc="-5" dirty="0">
                <a:latin typeface="Microsoft Sans Serif"/>
                <a:cs typeface="Microsoft Sans Serif"/>
              </a:rPr>
              <a:t> и </a:t>
            </a:r>
            <a:r>
              <a:rPr sz="1400" spc="-15" dirty="0">
                <a:latin typeface="Microsoft Sans Serif"/>
                <a:cs typeface="Microsoft Sans Serif"/>
              </a:rPr>
              <a:t>тематическую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оценку;</a:t>
            </a:r>
            <a:endParaRPr sz="1400">
              <a:latin typeface="Microsoft Sans Serif"/>
              <a:cs typeface="Microsoft Sans Serif"/>
            </a:endParaRPr>
          </a:p>
          <a:p>
            <a:pPr marL="469900" lvl="2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психолого-педагогическое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наблюдение;</a:t>
            </a:r>
            <a:endParaRPr sz="1400">
              <a:latin typeface="Microsoft Sans Serif"/>
              <a:cs typeface="Microsoft Sans Serif"/>
            </a:endParaRPr>
          </a:p>
          <a:p>
            <a:pPr marL="469900" lvl="2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внутренний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мониторинг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образовательных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достижений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обучающихся.</a:t>
            </a:r>
            <a:endParaRPr sz="1400">
              <a:latin typeface="Microsoft Sans Serif"/>
              <a:cs typeface="Microsoft Sans Serif"/>
            </a:endParaRPr>
          </a:p>
          <a:p>
            <a:pPr lvl="2">
              <a:lnSpc>
                <a:spcPct val="100000"/>
              </a:lnSpc>
              <a:spcBef>
                <a:spcPts val="40"/>
              </a:spcBef>
              <a:buFont typeface="Microsoft Sans Serif"/>
              <a:buChar char="●"/>
            </a:pPr>
            <a:endParaRPr sz="1450">
              <a:latin typeface="Microsoft Sans Serif"/>
              <a:cs typeface="Microsoft Sans Serif"/>
            </a:endParaRPr>
          </a:p>
          <a:p>
            <a:pPr marL="457200" lvl="1" indent="-445134">
              <a:lnSpc>
                <a:spcPct val="100000"/>
              </a:lnSpc>
              <a:buFont typeface="Microsoft Sans Serif"/>
              <a:buAutoNum type="arabicPeriod" startAt="4"/>
              <a:tabLst>
                <a:tab pos="457834" algn="l"/>
              </a:tabLst>
            </a:pPr>
            <a:r>
              <a:rPr sz="1400" b="1" spc="-5" dirty="0">
                <a:latin typeface="Arial"/>
                <a:cs typeface="Arial"/>
              </a:rPr>
              <a:t>Внешняя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включает:</a:t>
            </a:r>
            <a:endParaRPr sz="1400">
              <a:latin typeface="Microsoft Sans Serif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Microsoft Sans Serif"/>
              <a:buAutoNum type="arabicPeriod" startAt="4"/>
            </a:pPr>
            <a:endParaRPr sz="1450">
              <a:latin typeface="Microsoft Sans Serif"/>
              <a:cs typeface="Microsoft Sans Serif"/>
            </a:endParaRPr>
          </a:p>
          <a:p>
            <a:pPr marL="469900" lvl="2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независимую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оценку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качества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образования;</a:t>
            </a:r>
            <a:endParaRPr sz="1400">
              <a:latin typeface="Microsoft Sans Serif"/>
              <a:cs typeface="Microsoft Sans Serif"/>
            </a:endParaRPr>
          </a:p>
          <a:p>
            <a:pPr marL="469900" lvl="2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мониторинговые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исследования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муниципального,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регионального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3425" y="4506916"/>
            <a:ext cx="1993900" cy="2241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45"/>
              </a:lnSpc>
            </a:pPr>
            <a:r>
              <a:rPr sz="1400" spc="-15" dirty="0">
                <a:latin typeface="Microsoft Sans Serif"/>
                <a:cs typeface="Microsoft Sans Serif"/>
              </a:rPr>
              <a:t>федерального</a:t>
            </a:r>
            <a:r>
              <a:rPr sz="1400" spc="-10" dirty="0">
                <a:latin typeface="Microsoft Sans Serif"/>
                <a:cs typeface="Microsoft Sans Serif"/>
              </a:rPr>
              <a:t> уровней.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46990">
                <a:lnSpc>
                  <a:spcPct val="100000"/>
                </a:lnSpc>
                <a:spcBef>
                  <a:spcPts val="5"/>
                </a:spcBef>
              </a:pPr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95195" y="352568"/>
            <a:ext cx="46418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Стартовая</a:t>
            </a:r>
            <a:r>
              <a:rPr spc="-10" dirty="0"/>
              <a:t> диагностика,</a:t>
            </a:r>
            <a:r>
              <a:rPr spc="-5" dirty="0"/>
              <a:t> ФОП ООО </a:t>
            </a:r>
            <a:r>
              <a:rPr dirty="0"/>
              <a:t>/</a:t>
            </a:r>
            <a:r>
              <a:rPr spc="-5" dirty="0"/>
              <a:t> </a:t>
            </a:r>
            <a:r>
              <a:rPr spc="-20" dirty="0"/>
              <a:t>СОО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75" y="914983"/>
            <a:ext cx="6969125" cy="1328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1">
              <a:lnSpc>
                <a:spcPct val="114999"/>
              </a:lnSpc>
              <a:spcBef>
                <a:spcPts val="100"/>
              </a:spcBef>
              <a:buAutoNum type="arabicPeriod" startAt="27"/>
              <a:tabLst>
                <a:tab pos="55626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Стартовая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диагностика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проводится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администрацией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образовательной 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организации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целью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готовности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90" dirty="0">
                <a:latin typeface="Microsoft Sans Serif"/>
                <a:cs typeface="Microsoft Sans Serif"/>
              </a:rPr>
              <a:t>к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обучению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уровне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основного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/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среднего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общего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образования.</a:t>
            </a:r>
            <a:endParaRPr sz="1400">
              <a:latin typeface="Microsoft Sans Serif"/>
              <a:cs typeface="Microsoft Sans Serif"/>
            </a:endParaRPr>
          </a:p>
          <a:p>
            <a:pPr lvl="1">
              <a:lnSpc>
                <a:spcPct val="100000"/>
              </a:lnSpc>
              <a:buFont typeface="Microsoft Sans Serif"/>
              <a:buAutoNum type="arabicPeriod" startAt="27"/>
            </a:pPr>
            <a:endParaRPr sz="1500">
              <a:latin typeface="Microsoft Sans Serif"/>
              <a:cs typeface="Microsoft Sans Serif"/>
            </a:endParaRPr>
          </a:p>
          <a:p>
            <a:pPr marL="703580" lvl="2" indent="-691515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704215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Стартовая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диагностика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проводится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начале</a:t>
            </a:r>
            <a:r>
              <a:rPr sz="1400" spc="40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5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(10)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класса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выступает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5" dirty="0">
                <a:latin typeface="Microsoft Sans Serif"/>
                <a:cs typeface="Microsoft Sans Serif"/>
              </a:rPr>
              <a:t>как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775" y="2218003"/>
            <a:ext cx="2321560" cy="51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основа </a:t>
            </a:r>
            <a:r>
              <a:rPr sz="1400" spc="-15" dirty="0">
                <a:latin typeface="Microsoft Sans Serif"/>
                <a:cs typeface="Microsoft Sans Serif"/>
              </a:rPr>
              <a:t>(</a:t>
            </a:r>
            <a:r>
              <a:rPr sz="1400" b="1" spc="-15" dirty="0">
                <a:latin typeface="Arial"/>
                <a:cs typeface="Arial"/>
              </a:rPr>
              <a:t>точка отсчёта) </a:t>
            </a:r>
            <a:r>
              <a:rPr sz="1400" dirty="0">
                <a:latin typeface="Microsoft Sans Serif"/>
                <a:cs typeface="Microsoft Sans Serif"/>
              </a:rPr>
              <a:t>для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7409" y="2269819"/>
            <a:ext cx="395097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динамики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775" y="2746831"/>
            <a:ext cx="7319645" cy="129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2">
              <a:lnSpc>
                <a:spcPct val="114999"/>
              </a:lnSpc>
              <a:spcBef>
                <a:spcPts val="100"/>
              </a:spcBef>
              <a:buFont typeface="Microsoft Sans Serif"/>
              <a:buAutoNum type="arabicPeriod" startAt="2"/>
              <a:tabLst>
                <a:tab pos="704850" algn="l"/>
              </a:tabLst>
            </a:pPr>
            <a:r>
              <a:rPr sz="1400" b="1" spc="-10" dirty="0">
                <a:latin typeface="Arial"/>
                <a:cs typeface="Arial"/>
              </a:rPr>
              <a:t>Объектом</a:t>
            </a:r>
            <a:r>
              <a:rPr sz="1400" b="1" spc="5" dirty="0">
                <a:latin typeface="Arial"/>
                <a:cs typeface="Arial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являются: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структура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мотивации,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сформированность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учебной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деятельности,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владение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универсальными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специфическими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основных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учебных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предметов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познавательными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средствами,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том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числе: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средствами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работы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 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информацией,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знаково-символическими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средствами,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логическими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операциями.</a:t>
            </a:r>
            <a:endParaRPr sz="1400">
              <a:latin typeface="Microsoft Sans Serif"/>
              <a:cs typeface="Microsoft Sans Serif"/>
            </a:endParaRPr>
          </a:p>
          <a:p>
            <a:pPr marL="703580" lvl="2" indent="-691515">
              <a:lnSpc>
                <a:spcPct val="100000"/>
              </a:lnSpc>
              <a:spcBef>
                <a:spcPts val="550"/>
              </a:spcBef>
              <a:buAutoNum type="arabicPeriod" startAt="2"/>
              <a:tabLst>
                <a:tab pos="704215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Стартовая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диагностика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проводится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педагогическими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работниками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b="1" dirty="0">
                <a:latin typeface="Arial"/>
                <a:cs typeface="Arial"/>
              </a:rPr>
              <a:t>с </a:t>
            </a:r>
            <a:r>
              <a:rPr sz="1400" b="1" spc="-5" dirty="0">
                <a:latin typeface="Arial"/>
                <a:cs typeface="Arial"/>
              </a:rPr>
              <a:t>целью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475" y="4063567"/>
            <a:ext cx="152971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готовности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64896" y="4043755"/>
            <a:ext cx="47161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90" dirty="0">
                <a:latin typeface="Microsoft Sans Serif"/>
                <a:cs typeface="Microsoft Sans Serif"/>
              </a:rPr>
              <a:t>к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изучению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отдельных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предметов.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Результаты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стартовой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775" y="4257116"/>
            <a:ext cx="6255385" cy="51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spc="-20" dirty="0">
                <a:latin typeface="Microsoft Sans Serif"/>
                <a:cs typeface="Microsoft Sans Serif"/>
              </a:rPr>
              <a:t>диагностики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являются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основанием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корректировки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программ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индивидуализации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процесса.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4098" name="Picture 2" descr="C:\Users\Ирина\Downloads\photo_2023-02-14_10-44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135500"/>
            <a:ext cx="1583278" cy="100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2562" y="352568"/>
            <a:ext cx="372617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Текущая</a:t>
            </a:r>
            <a:r>
              <a:rPr spc="-20" dirty="0"/>
              <a:t> </a:t>
            </a:r>
            <a:r>
              <a:rPr spc="-5" dirty="0"/>
              <a:t>оценка,</a:t>
            </a:r>
            <a:r>
              <a:rPr spc="-25" dirty="0"/>
              <a:t> </a:t>
            </a:r>
            <a:r>
              <a:rPr spc="-5" dirty="0"/>
              <a:t>ФОП</a:t>
            </a:r>
            <a:r>
              <a:rPr spc="-20" dirty="0"/>
              <a:t> </a:t>
            </a:r>
            <a:r>
              <a:rPr spc="-5" dirty="0"/>
              <a:t>ООО/</a:t>
            </a:r>
            <a:r>
              <a:rPr spc="-20" dirty="0"/>
              <a:t> СОО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75" y="946987"/>
            <a:ext cx="5151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18.28.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Текущая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представляет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собой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процедуру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6645" y="966799"/>
            <a:ext cx="144907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0" dirty="0">
                <a:latin typeface="Microsoft Sans Serif"/>
                <a:cs typeface="Microsoft Sans Serif"/>
              </a:rPr>
              <a:t>индивидуального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1475" y="1212163"/>
            <a:ext cx="109918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пр</a:t>
            </a:r>
            <a:r>
              <a:rPr sz="1400" spc="-45" dirty="0">
                <a:latin typeface="Microsoft Sans Serif"/>
                <a:cs typeface="Microsoft Sans Serif"/>
              </a:rPr>
              <a:t>о</a:t>
            </a:r>
            <a:r>
              <a:rPr sz="1400" spc="-15" dirty="0">
                <a:latin typeface="Microsoft Sans Serif"/>
                <a:cs typeface="Microsoft Sans Serif"/>
              </a:rPr>
              <a:t>движения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46679" y="1192352"/>
            <a:ext cx="48406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Microsoft Sans Serif"/>
                <a:cs typeface="Microsoft Sans Serif"/>
              </a:rPr>
              <a:t>обучающегося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освоении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программы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учебного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предмета.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99538" y="1495627"/>
            <a:ext cx="127635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0" dirty="0">
                <a:latin typeface="Microsoft Sans Serif"/>
                <a:cs typeface="Microsoft Sans Serif"/>
              </a:rPr>
              <a:t>формирующей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775" y="1475816"/>
            <a:ext cx="73850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376420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18.28.1.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Текущая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может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быть	</a:t>
            </a:r>
            <a:r>
              <a:rPr sz="1400" spc="-15" dirty="0">
                <a:latin typeface="Microsoft Sans Serif"/>
                <a:cs typeface="Microsoft Sans Serif"/>
              </a:rPr>
              <a:t>(поддерживающей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spc="-10" dirty="0">
                <a:latin typeface="Microsoft Sans Serif"/>
                <a:cs typeface="Microsoft Sans Serif"/>
              </a:rPr>
              <a:t>направляющей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1475" y="1986355"/>
            <a:ext cx="1391285" cy="213360"/>
          </a:xfrm>
          <a:custGeom>
            <a:avLst/>
            <a:gdLst/>
            <a:ahLst/>
            <a:cxnLst/>
            <a:rect l="l" t="t" r="r" b="b"/>
            <a:pathLst>
              <a:path w="1391285" h="213360">
                <a:moveTo>
                  <a:pt x="1391151" y="213359"/>
                </a:moveTo>
                <a:lnTo>
                  <a:pt x="0" y="213359"/>
                </a:lnTo>
                <a:lnTo>
                  <a:pt x="0" y="0"/>
                </a:lnTo>
                <a:lnTo>
                  <a:pt x="1391151" y="0"/>
                </a:lnTo>
                <a:lnTo>
                  <a:pt x="1391151" y="2133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xfrm>
            <a:off x="598775" y="1689175"/>
            <a:ext cx="7402195" cy="3139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370" algn="just">
              <a:lnSpc>
                <a:spcPct val="114999"/>
              </a:lnSpc>
              <a:spcBef>
                <a:spcPts val="100"/>
              </a:spcBef>
            </a:pPr>
            <a:r>
              <a:rPr spc="-5" dirty="0"/>
              <a:t>усилия </a:t>
            </a:r>
            <a:r>
              <a:rPr spc="-15" dirty="0"/>
              <a:t>обучающегося, включающей </a:t>
            </a:r>
            <a:r>
              <a:rPr spc="-25" dirty="0"/>
              <a:t>его </a:t>
            </a:r>
            <a:r>
              <a:rPr dirty="0"/>
              <a:t>в </a:t>
            </a:r>
            <a:r>
              <a:rPr spc="-10" dirty="0"/>
              <a:t>самостоятельную </a:t>
            </a:r>
            <a:r>
              <a:rPr spc="-15" dirty="0"/>
              <a:t>оценочную </a:t>
            </a:r>
            <a:r>
              <a:rPr spc="-10" dirty="0"/>
              <a:t>деятельность), </a:t>
            </a:r>
            <a:r>
              <a:rPr spc="-5" dirty="0"/>
              <a:t>и </a:t>
            </a:r>
            <a:r>
              <a:rPr dirty="0"/>
              <a:t> </a:t>
            </a:r>
            <a:r>
              <a:rPr spc="-15" dirty="0"/>
              <a:t>диагностической, </a:t>
            </a:r>
            <a:r>
              <a:rPr spc="-10" dirty="0"/>
              <a:t>способствующей выявлению </a:t>
            </a:r>
            <a:r>
              <a:rPr spc="-5" dirty="0"/>
              <a:t>и </a:t>
            </a:r>
            <a:r>
              <a:rPr spc="-15" dirty="0"/>
              <a:t>осознанию </a:t>
            </a:r>
            <a:r>
              <a:rPr spc="-25" dirty="0"/>
              <a:t>педагогическим </a:t>
            </a:r>
            <a:r>
              <a:rPr spc="-20" dirty="0"/>
              <a:t>работником </a:t>
            </a:r>
            <a:r>
              <a:rPr spc="-15" dirty="0"/>
              <a:t> </a:t>
            </a:r>
            <a:r>
              <a:rPr spc="-5" dirty="0"/>
              <a:t>и</a:t>
            </a:r>
            <a:r>
              <a:rPr spc="5" dirty="0"/>
              <a:t> </a:t>
            </a:r>
            <a:r>
              <a:rPr spc="-10" dirty="0"/>
              <a:t>обучающимся</a:t>
            </a:r>
            <a:r>
              <a:rPr spc="15" dirty="0"/>
              <a:t> </a:t>
            </a:r>
            <a:r>
              <a:rPr spc="-5" dirty="0"/>
              <a:t>существующих</a:t>
            </a:r>
            <a:r>
              <a:rPr spc="15" dirty="0"/>
              <a:t> </a:t>
            </a:r>
            <a:r>
              <a:rPr spc="-20" dirty="0"/>
              <a:t>проблем</a:t>
            </a:r>
            <a:r>
              <a:rPr spc="10" dirty="0"/>
              <a:t> </a:t>
            </a:r>
            <a:r>
              <a:rPr dirty="0"/>
              <a:t>в</a:t>
            </a:r>
            <a:r>
              <a:rPr spc="15" dirty="0"/>
              <a:t> </a:t>
            </a:r>
            <a:r>
              <a:rPr spc="-10" dirty="0"/>
              <a:t>обучении.</a:t>
            </a:r>
          </a:p>
          <a:p>
            <a:pPr marL="12700" marR="293370" lvl="2" algn="just">
              <a:lnSpc>
                <a:spcPct val="114999"/>
              </a:lnSpc>
              <a:spcBef>
                <a:spcPts val="300"/>
              </a:spcBef>
              <a:buAutoNum type="arabicPeriod" startAt="2"/>
              <a:tabLst>
                <a:tab pos="704215" algn="l"/>
              </a:tabLst>
            </a:pPr>
            <a:r>
              <a:rPr sz="1400" spc="-25" dirty="0">
                <a:latin typeface="Microsoft Sans Serif"/>
                <a:cs typeface="Microsoft Sans Serif"/>
              </a:rPr>
              <a:t>Объектом </a:t>
            </a:r>
            <a:r>
              <a:rPr sz="1400" spc="-20" dirty="0">
                <a:latin typeface="Microsoft Sans Serif"/>
                <a:cs typeface="Microsoft Sans Serif"/>
              </a:rPr>
              <a:t>текущей </a:t>
            </a:r>
            <a:r>
              <a:rPr sz="1400" spc="-25" dirty="0">
                <a:latin typeface="Microsoft Sans Serif"/>
                <a:cs typeface="Microsoft Sans Serif"/>
              </a:rPr>
              <a:t>оценки </a:t>
            </a:r>
            <a:r>
              <a:rPr sz="1400" spc="-10" dirty="0">
                <a:latin typeface="Microsoft Sans Serif"/>
                <a:cs typeface="Microsoft Sans Serif"/>
              </a:rPr>
              <a:t>являются </a:t>
            </a:r>
            <a:r>
              <a:rPr sz="1400" spc="-20" dirty="0">
                <a:latin typeface="Microsoft Sans Serif"/>
                <a:cs typeface="Microsoft Sans Serif"/>
              </a:rPr>
              <a:t>тематические </a:t>
            </a:r>
            <a:r>
              <a:rPr sz="1400" spc="-15" dirty="0">
                <a:latin typeface="Microsoft Sans Serif"/>
                <a:cs typeface="Microsoft Sans Serif"/>
              </a:rPr>
              <a:t>планируемые </a:t>
            </a:r>
            <a:r>
              <a:rPr sz="1400" spc="-30" dirty="0">
                <a:latin typeface="Microsoft Sans Serif"/>
                <a:cs typeface="Microsoft Sans Serif"/>
              </a:rPr>
              <a:t>результаты, 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этапы </a:t>
            </a:r>
            <a:r>
              <a:rPr sz="1400" spc="-10" dirty="0">
                <a:latin typeface="Microsoft Sans Serif"/>
                <a:cs typeface="Microsoft Sans Serif"/>
              </a:rPr>
              <a:t>освоения </a:t>
            </a:r>
            <a:r>
              <a:rPr sz="1400" spc="-20" dirty="0">
                <a:latin typeface="Microsoft Sans Serif"/>
                <a:cs typeface="Microsoft Sans Serif"/>
              </a:rPr>
              <a:t>которых </a:t>
            </a:r>
            <a:r>
              <a:rPr sz="1400" spc="-15" dirty="0">
                <a:latin typeface="Microsoft Sans Serif"/>
                <a:cs typeface="Microsoft Sans Serif"/>
              </a:rPr>
              <a:t>зафиксированы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20" dirty="0">
                <a:latin typeface="Microsoft Sans Serif"/>
                <a:cs typeface="Microsoft Sans Serif"/>
              </a:rPr>
              <a:t>тематическом </a:t>
            </a:r>
            <a:r>
              <a:rPr sz="1400" spc="-10" dirty="0">
                <a:latin typeface="Microsoft Sans Serif"/>
                <a:cs typeface="Microsoft Sans Serif"/>
              </a:rPr>
              <a:t>планировании </a:t>
            </a:r>
            <a:r>
              <a:rPr sz="1400" spc="-15" dirty="0">
                <a:latin typeface="Microsoft Sans Serif"/>
                <a:cs typeface="Microsoft Sans Serif"/>
              </a:rPr>
              <a:t>по учебному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предмету.</a:t>
            </a:r>
            <a:endParaRPr sz="1400" dirty="0">
              <a:latin typeface="Microsoft Sans Serif"/>
              <a:cs typeface="Microsoft Sans Serif"/>
            </a:endParaRPr>
          </a:p>
          <a:p>
            <a:pPr marL="12700" marR="5080" lvl="2">
              <a:lnSpc>
                <a:spcPct val="114999"/>
              </a:lnSpc>
              <a:spcBef>
                <a:spcPts val="300"/>
              </a:spcBef>
              <a:buAutoNum type="arabicPeriod" startAt="2"/>
              <a:tabLst>
                <a:tab pos="704215" algn="l"/>
              </a:tabLst>
            </a:pP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текущей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используется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различные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формы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методы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проверки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(устные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письменные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опросы,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практические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работы,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творческие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работы,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индивидуальные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spc="-10" dirty="0" err="1" smtClean="0">
                <a:latin typeface="Microsoft Sans Serif"/>
                <a:cs typeface="Microsoft Sans Serif"/>
              </a:rPr>
              <a:t>групповые</a:t>
            </a:r>
            <a:r>
              <a:rPr sz="1400" spc="15" dirty="0" smtClean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формы,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само-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взаимооценка,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рефлексия,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листы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продвижения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endParaRPr lang="ru-RU" sz="1400" spc="10" dirty="0" smtClean="0">
              <a:latin typeface="Microsoft Sans Serif"/>
              <a:cs typeface="Microsoft Sans Serif"/>
            </a:endParaRPr>
          </a:p>
          <a:p>
            <a:pPr marL="12700" marR="5080" lvl="2">
              <a:lnSpc>
                <a:spcPct val="114999"/>
              </a:lnSpc>
              <a:spcBef>
                <a:spcPts val="300"/>
              </a:spcBef>
              <a:tabLst>
                <a:tab pos="704215" algn="l"/>
              </a:tabLst>
            </a:pPr>
            <a:r>
              <a:rPr sz="1400" spc="-10" dirty="0" err="1" smtClean="0">
                <a:latin typeface="Microsoft Sans Serif"/>
                <a:cs typeface="Microsoft Sans Serif"/>
              </a:rPr>
              <a:t>другие</a:t>
            </a:r>
            <a:r>
              <a:rPr sz="1400" spc="-10" dirty="0">
                <a:latin typeface="Microsoft Sans Serif"/>
                <a:cs typeface="Microsoft Sans Serif"/>
              </a:rPr>
              <a:t>)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 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учётом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особенностей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предмета.</a:t>
            </a:r>
            <a:endParaRPr sz="1400" dirty="0">
              <a:latin typeface="Microsoft Sans Serif"/>
              <a:cs typeface="Microsoft Sans Serif"/>
            </a:endParaRPr>
          </a:p>
          <a:p>
            <a:pPr marL="12700" marR="83820" lvl="2">
              <a:lnSpc>
                <a:spcPct val="114999"/>
              </a:lnSpc>
              <a:spcBef>
                <a:spcPts val="300"/>
              </a:spcBef>
              <a:buAutoNum type="arabicPeriod" startAt="2"/>
              <a:tabLst>
                <a:tab pos="704215" algn="l"/>
              </a:tabLst>
            </a:pPr>
            <a:r>
              <a:rPr sz="1400" spc="-35" dirty="0">
                <a:latin typeface="Microsoft Sans Serif"/>
                <a:cs typeface="Microsoft Sans Serif"/>
              </a:rPr>
              <a:t>Результаты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текущей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являются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основой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индивидуализации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учебного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процесса.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12</a:t>
            </a:fld>
            <a:endParaRPr dirty="0"/>
          </a:p>
        </p:txBody>
      </p:sp>
      <p:pic>
        <p:nvPicPr>
          <p:cNvPr id="2050" name="Picture 2" descr="C:\Users\Ирина\Downloads\photo_2023-02-14_10-44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000" y="3974605"/>
            <a:ext cx="1836000" cy="11688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50627" y="352568"/>
            <a:ext cx="43300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Arial"/>
                <a:cs typeface="Arial"/>
              </a:rPr>
              <a:t>Тематическая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оценка,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ФОП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ООО/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СОО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75" y="1410509"/>
            <a:ext cx="7250430" cy="51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18.29.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Тематическая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представляет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собой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процедуру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уровня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достижения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тематических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планируемых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учебному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предмету.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13</a:t>
            </a:fld>
            <a:endParaRPr dirty="0"/>
          </a:p>
        </p:txBody>
      </p:sp>
      <p:pic>
        <p:nvPicPr>
          <p:cNvPr id="6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86600" y="3486150"/>
            <a:ext cx="2340000" cy="172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4935" y="352568"/>
            <a:ext cx="4679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Внутренний</a:t>
            </a:r>
            <a:r>
              <a:rPr spc="-15" dirty="0"/>
              <a:t> </a:t>
            </a:r>
            <a:r>
              <a:rPr spc="-25" dirty="0"/>
              <a:t>мониторинг,</a:t>
            </a:r>
            <a:r>
              <a:rPr spc="-10" dirty="0"/>
              <a:t> </a:t>
            </a:r>
            <a:r>
              <a:rPr spc="-5" dirty="0"/>
              <a:t>ФОП</a:t>
            </a:r>
            <a:r>
              <a:rPr spc="-10" dirty="0"/>
              <a:t> </a:t>
            </a:r>
            <a:r>
              <a:rPr spc="-5" dirty="0"/>
              <a:t>ООО/</a:t>
            </a:r>
            <a:r>
              <a:rPr spc="-10" dirty="0"/>
              <a:t> </a:t>
            </a:r>
            <a:r>
              <a:rPr spc="-20" dirty="0"/>
              <a:t>СОО</a:t>
            </a:r>
          </a:p>
        </p:txBody>
      </p:sp>
      <p:sp>
        <p:nvSpPr>
          <p:cNvPr id="3" name="object 3"/>
          <p:cNvSpPr/>
          <p:nvPr/>
        </p:nvSpPr>
        <p:spPr>
          <a:xfrm>
            <a:off x="3586738" y="4063567"/>
            <a:ext cx="4142104" cy="213360"/>
          </a:xfrm>
          <a:custGeom>
            <a:avLst/>
            <a:gdLst/>
            <a:ahLst/>
            <a:cxnLst/>
            <a:rect l="l" t="t" r="r" b="b"/>
            <a:pathLst>
              <a:path w="4142104" h="213360">
                <a:moveTo>
                  <a:pt x="4141775" y="213360"/>
                </a:moveTo>
                <a:lnTo>
                  <a:pt x="0" y="213360"/>
                </a:lnTo>
                <a:lnTo>
                  <a:pt x="0" y="0"/>
                </a:lnTo>
                <a:lnTo>
                  <a:pt x="4141775" y="0"/>
                </a:lnTo>
                <a:lnTo>
                  <a:pt x="4141775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8775" y="946987"/>
            <a:ext cx="7175500" cy="3305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18.30.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Внутренний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мониторинг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представляет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собой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следующие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 err="1">
                <a:latin typeface="Microsoft Sans Serif"/>
                <a:cs typeface="Microsoft Sans Serif"/>
              </a:rPr>
              <a:t>процедуры</a:t>
            </a:r>
            <a:r>
              <a:rPr sz="1400" spc="-15" dirty="0" smtClean="0">
                <a:latin typeface="Microsoft Sans Serif"/>
                <a:cs typeface="Microsoft Sans Serif"/>
              </a:rPr>
              <a:t>:</a:t>
            </a:r>
            <a:endParaRPr sz="1400" dirty="0" smtClean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500" dirty="0" smtClean="0">
              <a:latin typeface="Microsoft Sans Serif"/>
              <a:cs typeface="Microsoft Sans Serif"/>
            </a:endParaRPr>
          </a:p>
          <a:p>
            <a:pPr marL="469900" indent="-336550">
              <a:lnSpc>
                <a:spcPct val="100000"/>
              </a:lnSpc>
              <a:spcBef>
                <a:spcPts val="1085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5" dirty="0" err="1" smtClean="0">
                <a:latin typeface="Microsoft Sans Serif"/>
                <a:cs typeface="Microsoft Sans Serif"/>
              </a:rPr>
              <a:t>стартовая</a:t>
            </a:r>
            <a:r>
              <a:rPr sz="1400" spc="-5" dirty="0" smtClean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диагностика;</a:t>
            </a:r>
            <a:endParaRPr sz="1400" dirty="0">
              <a:latin typeface="Microsoft Sans Serif"/>
              <a:cs typeface="Microsoft Sans Serif"/>
            </a:endParaRPr>
          </a:p>
          <a:p>
            <a:pPr marL="469900" indent="-336550">
              <a:lnSpc>
                <a:spcPct val="100000"/>
              </a:lnSpc>
              <a:spcBef>
                <a:spcPts val="25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уровня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предметных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метапредметных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результатов;</a:t>
            </a:r>
            <a:endParaRPr sz="1400" dirty="0">
              <a:latin typeface="Microsoft Sans Serif"/>
              <a:cs typeface="Microsoft Sans Serif"/>
            </a:endParaRPr>
          </a:p>
          <a:p>
            <a:pPr marL="469900" indent="-33655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уровня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функциональной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грамотности;</a:t>
            </a:r>
            <a:endParaRPr sz="1400" dirty="0">
              <a:latin typeface="Microsoft Sans Serif"/>
              <a:cs typeface="Microsoft Sans Serif"/>
            </a:endParaRPr>
          </a:p>
          <a:p>
            <a:pPr marL="469900" marR="5080" indent="-336550">
              <a:lnSpc>
                <a:spcPct val="114999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уровня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профессионального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мастерства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педагогического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работника,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осуществляемого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основе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выполнения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обучающимися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проверочных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работ, </a:t>
            </a:r>
            <a:r>
              <a:rPr sz="1400" spc="-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анализа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посещенных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уроков,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анализа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качества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заданий,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предлагаемых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педагогическим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работником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 err="1">
                <a:latin typeface="Microsoft Sans Serif"/>
                <a:cs typeface="Microsoft Sans Serif"/>
              </a:rPr>
              <a:t>обучающимся</a:t>
            </a:r>
            <a:r>
              <a:rPr sz="1400" spc="-10" dirty="0" smtClean="0">
                <a:latin typeface="Microsoft Sans Serif"/>
                <a:cs typeface="Microsoft Sans Serif"/>
              </a:rPr>
              <a:t>.</a:t>
            </a:r>
            <a:endParaRPr sz="2200" dirty="0" smtClean="0">
              <a:latin typeface="Microsoft Sans Serif"/>
              <a:cs typeface="Microsoft Sans Serif"/>
            </a:endParaRPr>
          </a:p>
          <a:p>
            <a:pPr marL="12700" marR="37465">
              <a:lnSpc>
                <a:spcPct val="114999"/>
              </a:lnSpc>
            </a:pPr>
            <a:endParaRPr lang="ru-RU" sz="1400" spc="-15" dirty="0" smtClean="0">
              <a:latin typeface="Microsoft Sans Serif"/>
              <a:cs typeface="Microsoft Sans Serif"/>
            </a:endParaRPr>
          </a:p>
          <a:p>
            <a:pPr marL="12700" marR="37465">
              <a:lnSpc>
                <a:spcPct val="114999"/>
              </a:lnSpc>
            </a:pPr>
            <a:r>
              <a:rPr sz="1400" spc="-15" dirty="0" err="1" smtClean="0">
                <a:latin typeface="Microsoft Sans Serif"/>
                <a:cs typeface="Microsoft Sans Serif"/>
              </a:rPr>
              <a:t>Содержание</a:t>
            </a:r>
            <a:r>
              <a:rPr sz="1400" spc="20" dirty="0" smtClean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периодичность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внутреннего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мониторинга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устанавливается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решением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педагогического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совета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образовательной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организации.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Результаты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внутреннего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мониторинга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являются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основанием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подготовки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рекомендаций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 err="1">
                <a:latin typeface="Microsoft Sans Serif"/>
                <a:cs typeface="Microsoft Sans Serif"/>
              </a:rPr>
              <a:t>для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 err="1" smtClean="0">
                <a:latin typeface="Microsoft Sans Serif"/>
                <a:cs typeface="Microsoft Sans Serif"/>
              </a:rPr>
              <a:t>текущей</a:t>
            </a:r>
            <a:r>
              <a:rPr sz="1400" spc="20" dirty="0" smtClean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коррекции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60407" y="4308931"/>
            <a:ext cx="2200275" cy="213360"/>
          </a:xfrm>
          <a:custGeom>
            <a:avLst/>
            <a:gdLst/>
            <a:ahLst/>
            <a:cxnLst/>
            <a:rect l="l" t="t" r="r" b="b"/>
            <a:pathLst>
              <a:path w="2200275" h="213360">
                <a:moveTo>
                  <a:pt x="2199742" y="213360"/>
                </a:moveTo>
                <a:lnTo>
                  <a:pt x="0" y="213360"/>
                </a:lnTo>
                <a:lnTo>
                  <a:pt x="0" y="0"/>
                </a:lnTo>
                <a:lnTo>
                  <a:pt x="2199742" y="0"/>
                </a:lnTo>
                <a:lnTo>
                  <a:pt x="2199742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1475" y="4308931"/>
            <a:ext cx="362839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учебного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процесса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его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индивидуализации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14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4276046" y="4289119"/>
            <a:ext cx="31845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(или)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повышения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квалификации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775" y="4534484"/>
            <a:ext cx="23145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Microsoft Sans Serif"/>
                <a:cs typeface="Microsoft Sans Serif"/>
              </a:rPr>
              <a:t>педагогического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работника.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0" name="Picture 2" descr="C:\Users\Ирина\Downloads\photo_2023-02-14_10-44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157956"/>
            <a:ext cx="1548000" cy="985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74935" y="352568"/>
            <a:ext cx="4679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Внутренний</a:t>
            </a:r>
            <a:r>
              <a:rPr sz="1800" b="1" spc="-15" dirty="0">
                <a:latin typeface="Arial"/>
                <a:cs typeface="Arial"/>
              </a:rPr>
              <a:t> </a:t>
            </a:r>
            <a:r>
              <a:rPr sz="1800" b="1" spc="-25" dirty="0">
                <a:latin typeface="Arial"/>
                <a:cs typeface="Arial"/>
              </a:rPr>
              <a:t>мониторинг,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ФОП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ООО/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СОО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8775" y="1618134"/>
            <a:ext cx="7045325" cy="76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18.14. </a:t>
            </a:r>
            <a:r>
              <a:rPr sz="1400" spc="-35" dirty="0">
                <a:latin typeface="Microsoft Sans Serif"/>
                <a:cs typeface="Microsoft Sans Serif"/>
              </a:rPr>
              <a:t>Результаты, </a:t>
            </a:r>
            <a:r>
              <a:rPr sz="1400" spc="-15" dirty="0">
                <a:latin typeface="Microsoft Sans Serif"/>
                <a:cs typeface="Microsoft Sans Serif"/>
              </a:rPr>
              <a:t>полученные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15" dirty="0">
                <a:latin typeface="Microsoft Sans Serif"/>
                <a:cs typeface="Microsoft Sans Serif"/>
              </a:rPr>
              <a:t>ходе </a:t>
            </a:r>
            <a:r>
              <a:rPr sz="1400" spc="-55" dirty="0">
                <a:latin typeface="Microsoft Sans Serif"/>
                <a:cs typeface="Microsoft Sans Serif"/>
              </a:rPr>
              <a:t>как </a:t>
            </a:r>
            <a:r>
              <a:rPr sz="1400" spc="-10" dirty="0">
                <a:latin typeface="Microsoft Sans Serif"/>
                <a:cs typeface="Microsoft Sans Serif"/>
              </a:rPr>
              <a:t>внешних, </a:t>
            </a:r>
            <a:r>
              <a:rPr sz="1400" spc="-40" dirty="0">
                <a:latin typeface="Microsoft Sans Serif"/>
                <a:cs typeface="Microsoft Sans Serif"/>
              </a:rPr>
              <a:t>так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spc="-10" dirty="0">
                <a:latin typeface="Microsoft Sans Serif"/>
                <a:cs typeface="Microsoft Sans Serif"/>
              </a:rPr>
              <a:t>внутренних </a:t>
            </a:r>
            <a:r>
              <a:rPr sz="1400" spc="-15" dirty="0">
                <a:latin typeface="Microsoft Sans Serif"/>
                <a:cs typeface="Microsoft Sans Serif"/>
              </a:rPr>
              <a:t>мониторингов,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допускается использовать </a:t>
            </a:r>
            <a:r>
              <a:rPr sz="1400" spc="-25" dirty="0">
                <a:latin typeface="Microsoft Sans Serif"/>
                <a:cs typeface="Microsoft Sans Serif"/>
              </a:rPr>
              <a:t>только 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5" dirty="0">
                <a:latin typeface="Microsoft Sans Serif"/>
                <a:cs typeface="Microsoft Sans Serif"/>
              </a:rPr>
              <a:t>виде </a:t>
            </a:r>
            <a:r>
              <a:rPr sz="1400" spc="-10" dirty="0">
                <a:latin typeface="Microsoft Sans Serif"/>
                <a:cs typeface="Microsoft Sans Serif"/>
              </a:rPr>
              <a:t>агрегированных (усредненных, </a:t>
            </a:r>
            <a:r>
              <a:rPr sz="1400" spc="-15" dirty="0">
                <a:latin typeface="Microsoft Sans Serif"/>
                <a:cs typeface="Microsoft Sans Serif"/>
              </a:rPr>
              <a:t>анонимных) </a:t>
            </a:r>
            <a:r>
              <a:rPr sz="1400" spc="-10" dirty="0">
                <a:latin typeface="Microsoft Sans Serif"/>
                <a:cs typeface="Microsoft Sans Serif"/>
              </a:rPr>
              <a:t> данных.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13167" y="3470376"/>
            <a:ext cx="2230833" cy="1673124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2486" y="352568"/>
            <a:ext cx="45847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Формы</a:t>
            </a:r>
            <a:r>
              <a:rPr spc="-20" dirty="0"/>
              <a:t> </a:t>
            </a:r>
            <a:r>
              <a:rPr spc="-5" dirty="0"/>
              <a:t>оценки,</a:t>
            </a:r>
            <a:r>
              <a:rPr spc="-15" dirty="0"/>
              <a:t> </a:t>
            </a:r>
            <a:r>
              <a:rPr spc="-5" dirty="0"/>
              <a:t>ФОП</a:t>
            </a:r>
            <a:r>
              <a:rPr spc="-15" dirty="0"/>
              <a:t> </a:t>
            </a:r>
            <a:r>
              <a:rPr spc="-5" dirty="0"/>
              <a:t>ООО</a:t>
            </a:r>
            <a:r>
              <a:rPr spc="-15" dirty="0"/>
              <a:t> </a:t>
            </a:r>
            <a:r>
              <a:rPr dirty="0"/>
              <a:t>/</a:t>
            </a:r>
            <a:r>
              <a:rPr spc="-20" dirty="0"/>
              <a:t> </a:t>
            </a:r>
            <a:r>
              <a:rPr spc="-15" dirty="0"/>
              <a:t>СОО, </a:t>
            </a:r>
            <a:r>
              <a:rPr dirty="0"/>
              <a:t>п.18.19</a:t>
            </a:r>
          </a:p>
        </p:txBody>
      </p:sp>
      <p:sp>
        <p:nvSpPr>
          <p:cNvPr id="3" name="object 3"/>
          <p:cNvSpPr/>
          <p:nvPr/>
        </p:nvSpPr>
        <p:spPr>
          <a:xfrm>
            <a:off x="4686628" y="1324939"/>
            <a:ext cx="3856990" cy="213360"/>
          </a:xfrm>
          <a:custGeom>
            <a:avLst/>
            <a:gdLst/>
            <a:ahLst/>
            <a:cxnLst/>
            <a:rect l="l" t="t" r="r" b="b"/>
            <a:pathLst>
              <a:path w="3856990" h="213359">
                <a:moveTo>
                  <a:pt x="3856391" y="213360"/>
                </a:moveTo>
                <a:lnTo>
                  <a:pt x="0" y="213360"/>
                </a:lnTo>
                <a:lnTo>
                  <a:pt x="0" y="0"/>
                </a:lnTo>
                <a:lnTo>
                  <a:pt x="3856391" y="0"/>
                </a:lnTo>
                <a:lnTo>
                  <a:pt x="3856391" y="21336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20603" y="1644980"/>
            <a:ext cx="174625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20" dirty="0">
                <a:latin typeface="Microsoft Sans Serif"/>
                <a:cs typeface="Microsoft Sans Serif"/>
              </a:rPr>
              <a:t>практическая</a:t>
            </a:r>
            <a:r>
              <a:rPr sz="1400" spc="-15" dirty="0">
                <a:latin typeface="Microsoft Sans Serif"/>
                <a:cs typeface="Microsoft Sans Serif"/>
              </a:rPr>
              <a:t> работа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16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20043" y="1198448"/>
            <a:ext cx="7885430" cy="985519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9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проверки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читательской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грамотности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575" dirty="0">
                <a:latin typeface="Microsoft Sans Serif"/>
                <a:cs typeface="Microsoft Sans Serif"/>
              </a:rPr>
              <a:t>—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письменная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работа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межпредметной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основе;</a:t>
            </a:r>
            <a:endParaRPr sz="1400">
              <a:latin typeface="Microsoft Sans Serif"/>
              <a:cs typeface="Microsoft Sans Serif"/>
            </a:endParaRPr>
          </a:p>
          <a:p>
            <a:pPr marL="348615" marR="226060" indent="-336550">
              <a:lnSpc>
                <a:spcPct val="150000"/>
              </a:lnSpc>
              <a:buChar char="●"/>
              <a:tabLst>
                <a:tab pos="347980" algn="l"/>
                <a:tab pos="349250" algn="l"/>
                <a:tab pos="5482590" algn="l"/>
              </a:tabLst>
            </a:pP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проверки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цифровой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грамотности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575" dirty="0">
                <a:latin typeface="Microsoft Sans Serif"/>
                <a:cs typeface="Microsoft Sans Serif"/>
              </a:rPr>
              <a:t>—	</a:t>
            </a:r>
            <a:r>
              <a:rPr sz="1400" dirty="0">
                <a:latin typeface="Microsoft Sans Serif"/>
                <a:cs typeface="Microsoft Sans Serif"/>
              </a:rPr>
              <a:t>в </a:t>
            </a:r>
            <a:r>
              <a:rPr sz="1400" spc="-15" dirty="0">
                <a:latin typeface="Microsoft Sans Serif"/>
                <a:cs typeface="Microsoft Sans Serif"/>
              </a:rPr>
              <a:t>сочетании </a:t>
            </a:r>
            <a:r>
              <a:rPr sz="1400" dirty="0">
                <a:latin typeface="Microsoft Sans Serif"/>
                <a:cs typeface="Microsoft Sans Serif"/>
              </a:rPr>
              <a:t>с </a:t>
            </a:r>
            <a:r>
              <a:rPr sz="1400" spc="-15" dirty="0">
                <a:latin typeface="Microsoft Sans Serif"/>
                <a:cs typeface="Microsoft Sans Serif"/>
              </a:rPr>
              <a:t>письменной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(компьютеризованной)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частью;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0043" y="2265247"/>
            <a:ext cx="74339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проверки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сформированности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регулятивных,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коммуникативных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познавательных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55974" y="2585288"/>
            <a:ext cx="30848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универсальных </a:t>
            </a:r>
            <a:r>
              <a:rPr sz="1400" spc="-10" dirty="0">
                <a:latin typeface="Microsoft Sans Serif"/>
                <a:cs typeface="Microsoft Sans Serif"/>
              </a:rPr>
              <a:t>учебных </a:t>
            </a:r>
            <a:r>
              <a:rPr sz="1400" spc="-5" dirty="0">
                <a:latin typeface="Microsoft Sans Serif"/>
                <a:cs typeface="Microsoft Sans Serif"/>
              </a:rPr>
              <a:t>действий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575" dirty="0">
                <a:latin typeface="Microsoft Sans Serif"/>
                <a:cs typeface="Microsoft Sans Serif"/>
              </a:rPr>
              <a:t>—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78522" y="2605100"/>
            <a:ext cx="356616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экспертная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процесса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775" y="2905328"/>
            <a:ext cx="7404100" cy="1163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выполнения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групповых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(или)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индивидуальных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исследований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проектов.</a:t>
            </a:r>
            <a:endParaRPr sz="1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500" dirty="0">
              <a:latin typeface="Microsoft Sans Serif"/>
              <a:cs typeface="Microsoft Sans Serif"/>
            </a:endParaRPr>
          </a:p>
          <a:p>
            <a:pPr marL="12700" marR="1014730">
              <a:lnSpc>
                <a:spcPct val="132900"/>
              </a:lnSpc>
              <a:spcBef>
                <a:spcPts val="1120"/>
              </a:spcBef>
            </a:pPr>
            <a:r>
              <a:rPr sz="1400" spc="-35" dirty="0">
                <a:latin typeface="Microsoft Sans Serif"/>
                <a:cs typeface="Microsoft Sans Serif"/>
              </a:rPr>
              <a:t>Каждый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из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перечисленных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видов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диагностики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проводится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периодичностью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менее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чем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один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раз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два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года.</a:t>
            </a:r>
            <a:endParaRPr sz="1400" dirty="0">
              <a:latin typeface="Microsoft Sans Serif"/>
              <a:cs typeface="Microsoft Sans Serif"/>
            </a:endParaRPr>
          </a:p>
        </p:txBody>
      </p:sp>
      <p:pic>
        <p:nvPicPr>
          <p:cNvPr id="3074" name="Picture 2" descr="C:\Users\Ирина\Downloads\photo_2023-02-14_10-44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8718" y="3739500"/>
            <a:ext cx="2205282" cy="14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99" y="5143499"/>
                </a:moveTo>
                <a:lnTo>
                  <a:pt x="0" y="51434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5143499"/>
                </a:lnTo>
                <a:close/>
              </a:path>
            </a:pathLst>
          </a:custGeom>
          <a:solidFill>
            <a:srgbClr val="FAFAF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02100" y="931475"/>
            <a:ext cx="7572375" cy="3665220"/>
            <a:chOff x="502100" y="931475"/>
            <a:chExt cx="7572375" cy="3665220"/>
          </a:xfrm>
        </p:grpSpPr>
        <p:sp>
          <p:nvSpPr>
            <p:cNvPr id="4" name="object 4"/>
            <p:cNvSpPr/>
            <p:nvPr/>
          </p:nvSpPr>
          <p:spPr>
            <a:xfrm>
              <a:off x="502100" y="931475"/>
              <a:ext cx="741045" cy="213360"/>
            </a:xfrm>
            <a:custGeom>
              <a:avLst/>
              <a:gdLst/>
              <a:ahLst/>
              <a:cxnLst/>
              <a:rect l="l" t="t" r="r" b="b"/>
              <a:pathLst>
                <a:path w="741044" h="213359">
                  <a:moveTo>
                    <a:pt x="740998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740998" y="0"/>
                  </a:lnTo>
                  <a:lnTo>
                    <a:pt x="740998" y="2133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43098" y="931475"/>
              <a:ext cx="1678305" cy="213360"/>
            </a:xfrm>
            <a:custGeom>
              <a:avLst/>
              <a:gdLst/>
              <a:ahLst/>
              <a:cxnLst/>
              <a:rect l="l" t="t" r="r" b="b"/>
              <a:pathLst>
                <a:path w="1678305" h="213359">
                  <a:moveTo>
                    <a:pt x="1678173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1678173" y="0"/>
                  </a:lnTo>
                  <a:lnTo>
                    <a:pt x="1678173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3366" y="931481"/>
              <a:ext cx="5115560" cy="464820"/>
            </a:xfrm>
            <a:custGeom>
              <a:avLst/>
              <a:gdLst/>
              <a:ahLst/>
              <a:cxnLst/>
              <a:rect l="l" t="t" r="r" b="b"/>
              <a:pathLst>
                <a:path w="5115560" h="464819">
                  <a:moveTo>
                    <a:pt x="4541888" y="0"/>
                  </a:moveTo>
                  <a:lnTo>
                    <a:pt x="2297900" y="0"/>
                  </a:lnTo>
                  <a:lnTo>
                    <a:pt x="2297900" y="213360"/>
                  </a:lnTo>
                  <a:lnTo>
                    <a:pt x="4541888" y="213360"/>
                  </a:lnTo>
                  <a:lnTo>
                    <a:pt x="4541888" y="0"/>
                  </a:lnTo>
                  <a:close/>
                </a:path>
                <a:path w="5115560" h="464819">
                  <a:moveTo>
                    <a:pt x="5115090" y="251460"/>
                  </a:moveTo>
                  <a:lnTo>
                    <a:pt x="0" y="251460"/>
                  </a:lnTo>
                  <a:lnTo>
                    <a:pt x="0" y="464820"/>
                  </a:lnTo>
                  <a:lnTo>
                    <a:pt x="5115090" y="464820"/>
                  </a:lnTo>
                  <a:lnTo>
                    <a:pt x="5115090" y="2514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59294" y="1182941"/>
              <a:ext cx="6241415" cy="426720"/>
            </a:xfrm>
            <a:custGeom>
              <a:avLst/>
              <a:gdLst/>
              <a:ahLst/>
              <a:cxnLst/>
              <a:rect l="l" t="t" r="r" b="b"/>
              <a:pathLst>
                <a:path w="6241415" h="426719">
                  <a:moveTo>
                    <a:pt x="3549497" y="213360"/>
                  </a:moveTo>
                  <a:lnTo>
                    <a:pt x="0" y="213360"/>
                  </a:lnTo>
                  <a:lnTo>
                    <a:pt x="0" y="426720"/>
                  </a:lnTo>
                  <a:lnTo>
                    <a:pt x="3549497" y="426720"/>
                  </a:lnTo>
                  <a:lnTo>
                    <a:pt x="3549497" y="213360"/>
                  </a:lnTo>
                  <a:close/>
                </a:path>
                <a:path w="6241415" h="426719">
                  <a:moveTo>
                    <a:pt x="6240856" y="0"/>
                  </a:moveTo>
                  <a:lnTo>
                    <a:pt x="4779162" y="0"/>
                  </a:lnTo>
                  <a:lnTo>
                    <a:pt x="4779162" y="213360"/>
                  </a:lnTo>
                  <a:lnTo>
                    <a:pt x="6240856" y="213360"/>
                  </a:lnTo>
                  <a:lnTo>
                    <a:pt x="6240856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508794" y="1396294"/>
              <a:ext cx="3115945" cy="213360"/>
            </a:xfrm>
            <a:custGeom>
              <a:avLst/>
              <a:gdLst/>
              <a:ahLst/>
              <a:cxnLst/>
              <a:rect l="l" t="t" r="r" b="b"/>
              <a:pathLst>
                <a:path w="3115945" h="213359">
                  <a:moveTo>
                    <a:pt x="3115485" y="213360"/>
                  </a:moveTo>
                  <a:lnTo>
                    <a:pt x="0" y="213360"/>
                  </a:lnTo>
                  <a:lnTo>
                    <a:pt x="0" y="0"/>
                  </a:lnTo>
                  <a:lnTo>
                    <a:pt x="3115485" y="0"/>
                  </a:lnTo>
                  <a:lnTo>
                    <a:pt x="3115485" y="2133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59300" y="1609655"/>
              <a:ext cx="852805" cy="213360"/>
            </a:xfrm>
            <a:custGeom>
              <a:avLst/>
              <a:gdLst/>
              <a:ahLst/>
              <a:cxnLst/>
              <a:rect l="l" t="t" r="r" b="b"/>
              <a:pathLst>
                <a:path w="852805" h="213360">
                  <a:moveTo>
                    <a:pt x="852578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852578" y="0"/>
                  </a:lnTo>
                  <a:lnTo>
                    <a:pt x="852578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811878" y="1609655"/>
              <a:ext cx="1911985" cy="213360"/>
            </a:xfrm>
            <a:custGeom>
              <a:avLst/>
              <a:gdLst/>
              <a:ahLst/>
              <a:cxnLst/>
              <a:rect l="l" t="t" r="r" b="b"/>
              <a:pathLst>
                <a:path w="1911985" h="213360">
                  <a:moveTo>
                    <a:pt x="1911492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1911492" y="0"/>
                  </a:lnTo>
                  <a:lnTo>
                    <a:pt x="1911492" y="2133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723371" y="1609655"/>
              <a:ext cx="1732280" cy="213360"/>
            </a:xfrm>
            <a:custGeom>
              <a:avLst/>
              <a:gdLst/>
              <a:ahLst/>
              <a:cxnLst/>
              <a:rect l="l" t="t" r="r" b="b"/>
              <a:pathLst>
                <a:path w="1732279" h="213360">
                  <a:moveTo>
                    <a:pt x="1732150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1732150" y="0"/>
                  </a:lnTo>
                  <a:lnTo>
                    <a:pt x="1732150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23366" y="1609661"/>
              <a:ext cx="7348220" cy="1493520"/>
            </a:xfrm>
            <a:custGeom>
              <a:avLst/>
              <a:gdLst/>
              <a:ahLst/>
              <a:cxnLst/>
              <a:rect l="l" t="t" r="r" b="b"/>
              <a:pathLst>
                <a:path w="7348220" h="1493520">
                  <a:moveTo>
                    <a:pt x="7347636" y="213360"/>
                  </a:moveTo>
                  <a:lnTo>
                    <a:pt x="7178954" y="213360"/>
                  </a:lnTo>
                  <a:lnTo>
                    <a:pt x="7178954" y="0"/>
                  </a:lnTo>
                  <a:lnTo>
                    <a:pt x="4832147" y="0"/>
                  </a:lnTo>
                  <a:lnTo>
                    <a:pt x="4832147" y="213360"/>
                  </a:lnTo>
                  <a:lnTo>
                    <a:pt x="335927" y="213360"/>
                  </a:lnTo>
                  <a:lnTo>
                    <a:pt x="335927" y="426720"/>
                  </a:lnTo>
                  <a:lnTo>
                    <a:pt x="335927" y="640080"/>
                  </a:lnTo>
                  <a:lnTo>
                    <a:pt x="335927" y="853440"/>
                  </a:lnTo>
                  <a:lnTo>
                    <a:pt x="0" y="853440"/>
                  </a:lnTo>
                  <a:lnTo>
                    <a:pt x="0" y="1066800"/>
                  </a:lnTo>
                  <a:lnTo>
                    <a:pt x="335927" y="1066800"/>
                  </a:lnTo>
                  <a:lnTo>
                    <a:pt x="335927" y="1280160"/>
                  </a:lnTo>
                  <a:lnTo>
                    <a:pt x="335927" y="1493520"/>
                  </a:lnTo>
                  <a:lnTo>
                    <a:pt x="2195182" y="1493520"/>
                  </a:lnTo>
                  <a:lnTo>
                    <a:pt x="2195182" y="1280160"/>
                  </a:lnTo>
                  <a:lnTo>
                    <a:pt x="7072922" y="1280160"/>
                  </a:lnTo>
                  <a:lnTo>
                    <a:pt x="7072922" y="1066800"/>
                  </a:lnTo>
                  <a:lnTo>
                    <a:pt x="6913448" y="1066800"/>
                  </a:lnTo>
                  <a:lnTo>
                    <a:pt x="6913448" y="853440"/>
                  </a:lnTo>
                  <a:lnTo>
                    <a:pt x="1858264" y="853440"/>
                  </a:lnTo>
                  <a:lnTo>
                    <a:pt x="1858264" y="640080"/>
                  </a:lnTo>
                  <a:lnTo>
                    <a:pt x="7217562" y="640080"/>
                  </a:lnTo>
                  <a:lnTo>
                    <a:pt x="7217562" y="426720"/>
                  </a:lnTo>
                  <a:lnTo>
                    <a:pt x="7347636" y="426720"/>
                  </a:lnTo>
                  <a:lnTo>
                    <a:pt x="7347636" y="2133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818558" y="2889814"/>
              <a:ext cx="4632960" cy="213360"/>
            </a:xfrm>
            <a:custGeom>
              <a:avLst/>
              <a:gdLst/>
              <a:ahLst/>
              <a:cxnLst/>
              <a:rect l="l" t="t" r="r" b="b"/>
              <a:pathLst>
                <a:path w="4632959" h="213360">
                  <a:moveTo>
                    <a:pt x="4632882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4632882" y="0"/>
                  </a:lnTo>
                  <a:lnTo>
                    <a:pt x="4632882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23366" y="2889821"/>
              <a:ext cx="6877684" cy="426720"/>
            </a:xfrm>
            <a:custGeom>
              <a:avLst/>
              <a:gdLst/>
              <a:ahLst/>
              <a:cxnLst/>
              <a:rect l="l" t="t" r="r" b="b"/>
              <a:pathLst>
                <a:path w="6877684" h="426720">
                  <a:moveTo>
                    <a:pt x="5649925" y="213360"/>
                  </a:moveTo>
                  <a:lnTo>
                    <a:pt x="0" y="213360"/>
                  </a:lnTo>
                  <a:lnTo>
                    <a:pt x="0" y="426720"/>
                  </a:lnTo>
                  <a:lnTo>
                    <a:pt x="5649925" y="426720"/>
                  </a:lnTo>
                  <a:lnTo>
                    <a:pt x="5649925" y="213360"/>
                  </a:lnTo>
                  <a:close/>
                </a:path>
                <a:path w="6877684" h="426720">
                  <a:moveTo>
                    <a:pt x="6877444" y="0"/>
                  </a:moveTo>
                  <a:lnTo>
                    <a:pt x="6828066" y="0"/>
                  </a:lnTo>
                  <a:lnTo>
                    <a:pt x="6828066" y="213360"/>
                  </a:lnTo>
                  <a:lnTo>
                    <a:pt x="6877444" y="213360"/>
                  </a:lnTo>
                  <a:lnTo>
                    <a:pt x="68774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273303" y="3103174"/>
              <a:ext cx="1104900" cy="213360"/>
            </a:xfrm>
            <a:custGeom>
              <a:avLst/>
              <a:gdLst/>
              <a:ahLst/>
              <a:cxnLst/>
              <a:rect l="l" t="t" r="r" b="b"/>
              <a:pathLst>
                <a:path w="1104900" h="213360">
                  <a:moveTo>
                    <a:pt x="1104465" y="213360"/>
                  </a:moveTo>
                  <a:lnTo>
                    <a:pt x="0" y="213360"/>
                  </a:lnTo>
                  <a:lnTo>
                    <a:pt x="0" y="0"/>
                  </a:lnTo>
                  <a:lnTo>
                    <a:pt x="1104465" y="0"/>
                  </a:lnTo>
                  <a:lnTo>
                    <a:pt x="1104465" y="21336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59294" y="3103181"/>
              <a:ext cx="6518275" cy="640080"/>
            </a:xfrm>
            <a:custGeom>
              <a:avLst/>
              <a:gdLst/>
              <a:ahLst/>
              <a:cxnLst/>
              <a:rect l="l" t="t" r="r" b="b"/>
              <a:pathLst>
                <a:path w="6518275" h="640079">
                  <a:moveTo>
                    <a:pt x="6320930" y="213360"/>
                  </a:moveTo>
                  <a:lnTo>
                    <a:pt x="0" y="213360"/>
                  </a:lnTo>
                  <a:lnTo>
                    <a:pt x="0" y="426720"/>
                  </a:lnTo>
                  <a:lnTo>
                    <a:pt x="0" y="640080"/>
                  </a:lnTo>
                  <a:lnTo>
                    <a:pt x="3445205" y="640080"/>
                  </a:lnTo>
                  <a:lnTo>
                    <a:pt x="3445205" y="426720"/>
                  </a:lnTo>
                  <a:lnTo>
                    <a:pt x="6320930" y="426720"/>
                  </a:lnTo>
                  <a:lnTo>
                    <a:pt x="6320930" y="213360"/>
                  </a:lnTo>
                  <a:close/>
                </a:path>
                <a:path w="6518275" h="640079">
                  <a:moveTo>
                    <a:pt x="6517729" y="0"/>
                  </a:moveTo>
                  <a:lnTo>
                    <a:pt x="6418466" y="0"/>
                  </a:lnTo>
                  <a:lnTo>
                    <a:pt x="6418466" y="213360"/>
                  </a:lnTo>
                  <a:lnTo>
                    <a:pt x="6517729" y="213360"/>
                  </a:lnTo>
                  <a:lnTo>
                    <a:pt x="651772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404504" y="3529895"/>
              <a:ext cx="494665" cy="213360"/>
            </a:xfrm>
            <a:custGeom>
              <a:avLst/>
              <a:gdLst/>
              <a:ahLst/>
              <a:cxnLst/>
              <a:rect l="l" t="t" r="r" b="b"/>
              <a:pathLst>
                <a:path w="494664" h="213360">
                  <a:moveTo>
                    <a:pt x="494486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494486" y="0"/>
                  </a:lnTo>
                  <a:lnTo>
                    <a:pt x="494486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898990" y="3529895"/>
              <a:ext cx="1302385" cy="213360"/>
            </a:xfrm>
            <a:custGeom>
              <a:avLst/>
              <a:gdLst/>
              <a:ahLst/>
              <a:cxnLst/>
              <a:rect l="l" t="t" r="r" b="b"/>
              <a:pathLst>
                <a:path w="1302385" h="213360">
                  <a:moveTo>
                    <a:pt x="1302123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1302123" y="0"/>
                  </a:lnTo>
                  <a:lnTo>
                    <a:pt x="1302123" y="2133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01113" y="3529895"/>
              <a:ext cx="521970" cy="213360"/>
            </a:xfrm>
            <a:custGeom>
              <a:avLst/>
              <a:gdLst/>
              <a:ahLst/>
              <a:cxnLst/>
              <a:rect l="l" t="t" r="r" b="b"/>
              <a:pathLst>
                <a:path w="521970" h="213360">
                  <a:moveTo>
                    <a:pt x="521562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521562" y="0"/>
                  </a:lnTo>
                  <a:lnTo>
                    <a:pt x="521562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23366" y="3529901"/>
              <a:ext cx="7451090" cy="853440"/>
            </a:xfrm>
            <a:custGeom>
              <a:avLst/>
              <a:gdLst/>
              <a:ahLst/>
              <a:cxnLst/>
              <a:rect l="l" t="t" r="r" b="b"/>
              <a:pathLst>
                <a:path w="7451090" h="853439">
                  <a:moveTo>
                    <a:pt x="6844297" y="426720"/>
                  </a:moveTo>
                  <a:lnTo>
                    <a:pt x="2956229" y="426720"/>
                  </a:lnTo>
                  <a:lnTo>
                    <a:pt x="2956229" y="213360"/>
                  </a:lnTo>
                  <a:lnTo>
                    <a:pt x="335927" y="213360"/>
                  </a:lnTo>
                  <a:lnTo>
                    <a:pt x="335927" y="426720"/>
                  </a:lnTo>
                  <a:lnTo>
                    <a:pt x="0" y="426720"/>
                  </a:lnTo>
                  <a:lnTo>
                    <a:pt x="0" y="640080"/>
                  </a:lnTo>
                  <a:lnTo>
                    <a:pt x="335927" y="640080"/>
                  </a:lnTo>
                  <a:lnTo>
                    <a:pt x="335927" y="853440"/>
                  </a:lnTo>
                  <a:lnTo>
                    <a:pt x="3489922" y="853440"/>
                  </a:lnTo>
                  <a:lnTo>
                    <a:pt x="3489922" y="640080"/>
                  </a:lnTo>
                  <a:lnTo>
                    <a:pt x="6844297" y="640080"/>
                  </a:lnTo>
                  <a:lnTo>
                    <a:pt x="6844297" y="426720"/>
                  </a:lnTo>
                  <a:close/>
                </a:path>
                <a:path w="7451090" h="853439">
                  <a:moveTo>
                    <a:pt x="7450798" y="0"/>
                  </a:moveTo>
                  <a:lnTo>
                    <a:pt x="6148679" y="0"/>
                  </a:lnTo>
                  <a:lnTo>
                    <a:pt x="6148679" y="213360"/>
                  </a:lnTo>
                  <a:lnTo>
                    <a:pt x="7450798" y="213360"/>
                  </a:lnTo>
                  <a:lnTo>
                    <a:pt x="74507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113298" y="4169975"/>
              <a:ext cx="924560" cy="213360"/>
            </a:xfrm>
            <a:custGeom>
              <a:avLst/>
              <a:gdLst/>
              <a:ahLst/>
              <a:cxnLst/>
              <a:rect l="l" t="t" r="r" b="b"/>
              <a:pathLst>
                <a:path w="924560" h="213360">
                  <a:moveTo>
                    <a:pt x="923975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923975" y="0"/>
                  </a:lnTo>
                  <a:lnTo>
                    <a:pt x="923975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037274" y="4169975"/>
              <a:ext cx="99060" cy="213360"/>
            </a:xfrm>
            <a:custGeom>
              <a:avLst/>
              <a:gdLst/>
              <a:ahLst/>
              <a:cxnLst/>
              <a:rect l="l" t="t" r="r" b="b"/>
              <a:pathLst>
                <a:path w="99060" h="213360">
                  <a:moveTo>
                    <a:pt x="98741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98741" y="0"/>
                  </a:lnTo>
                  <a:lnTo>
                    <a:pt x="98741" y="2133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136016" y="4169975"/>
              <a:ext cx="1583055" cy="213360"/>
            </a:xfrm>
            <a:custGeom>
              <a:avLst/>
              <a:gdLst/>
              <a:ahLst/>
              <a:cxnLst/>
              <a:rect l="l" t="t" r="r" b="b"/>
              <a:pathLst>
                <a:path w="1583054" h="213360">
                  <a:moveTo>
                    <a:pt x="1582471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1582471" y="0"/>
                  </a:lnTo>
                  <a:lnTo>
                    <a:pt x="1582471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959294" y="4169981"/>
              <a:ext cx="6722109" cy="426720"/>
            </a:xfrm>
            <a:custGeom>
              <a:avLst/>
              <a:gdLst/>
              <a:ahLst/>
              <a:cxnLst/>
              <a:rect l="l" t="t" r="r" b="b"/>
              <a:pathLst>
                <a:path w="6722109" h="426720">
                  <a:moveTo>
                    <a:pt x="751065" y="213360"/>
                  </a:moveTo>
                  <a:lnTo>
                    <a:pt x="0" y="213360"/>
                  </a:lnTo>
                  <a:lnTo>
                    <a:pt x="0" y="426720"/>
                  </a:lnTo>
                  <a:lnTo>
                    <a:pt x="751065" y="426720"/>
                  </a:lnTo>
                  <a:lnTo>
                    <a:pt x="751065" y="213360"/>
                  </a:lnTo>
                  <a:close/>
                </a:path>
                <a:path w="6722109" h="426720">
                  <a:moveTo>
                    <a:pt x="6721780" y="0"/>
                  </a:moveTo>
                  <a:lnTo>
                    <a:pt x="5759183" y="0"/>
                  </a:lnTo>
                  <a:lnTo>
                    <a:pt x="5759183" y="213360"/>
                  </a:lnTo>
                  <a:lnTo>
                    <a:pt x="6721780" y="213360"/>
                  </a:lnTo>
                  <a:lnTo>
                    <a:pt x="6721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489400" y="873563"/>
            <a:ext cx="7598409" cy="37287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18.20.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4.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Проект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оценивается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следующим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критериям:</a:t>
            </a:r>
            <a:endParaRPr sz="1400">
              <a:latin typeface="Microsoft Sans Serif"/>
              <a:cs typeface="Microsoft Sans Serif"/>
            </a:endParaRPr>
          </a:p>
          <a:p>
            <a:pPr marL="469900" marR="111125" indent="-336550">
              <a:lnSpc>
                <a:spcPct val="100000"/>
              </a:lnSpc>
              <a:spcBef>
                <a:spcPts val="30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сформированность </a:t>
            </a:r>
            <a:r>
              <a:rPr sz="1400" spc="-20" dirty="0">
                <a:latin typeface="Microsoft Sans Serif"/>
                <a:cs typeface="Microsoft Sans Serif"/>
              </a:rPr>
              <a:t>познавательных </a:t>
            </a:r>
            <a:r>
              <a:rPr sz="1400" spc="-60" dirty="0">
                <a:latin typeface="Microsoft Sans Serif"/>
                <a:cs typeface="Microsoft Sans Serif"/>
              </a:rPr>
              <a:t>УУД: </a:t>
            </a:r>
            <a:r>
              <a:rPr sz="1400" spc="-5" dirty="0">
                <a:latin typeface="Microsoft Sans Serif"/>
                <a:cs typeface="Microsoft Sans Serif"/>
              </a:rPr>
              <a:t>способность </a:t>
            </a:r>
            <a:r>
              <a:rPr sz="1400" spc="-90" dirty="0">
                <a:latin typeface="Microsoft Sans Serif"/>
                <a:cs typeface="Microsoft Sans Serif"/>
              </a:rPr>
              <a:t>к</a:t>
            </a:r>
            <a:r>
              <a:rPr sz="1400" spc="-8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самостоятельному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приобретению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знаний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решению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проблем,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проявляющаяся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умении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поставить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проблему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выбрать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адекватные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способы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её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решения,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включая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поиск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обработку </a:t>
            </a:r>
            <a:r>
              <a:rPr sz="1400" spc="-10" dirty="0">
                <a:latin typeface="Microsoft Sans Serif"/>
                <a:cs typeface="Microsoft Sans Serif"/>
              </a:rPr>
              <a:t> информации,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формулировку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выводов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(или)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обоснование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4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реализацию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принятого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решения,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обоснование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создание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модели,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прогноза,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макета,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объекта,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творческого 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решения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других;</a:t>
            </a:r>
            <a:endParaRPr sz="1400">
              <a:latin typeface="Microsoft Sans Serif"/>
              <a:cs typeface="Microsoft Sans Serif"/>
            </a:endParaRPr>
          </a:p>
          <a:p>
            <a:pPr marL="469900" marR="382905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сформированность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предметных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знаний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способов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действий: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умение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раскрыть </a:t>
            </a:r>
            <a:r>
              <a:rPr sz="1400" spc="-15" dirty="0">
                <a:latin typeface="Microsoft Sans Serif"/>
                <a:cs typeface="Microsoft Sans Serif"/>
              </a:rPr>
              <a:t> содержание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работы,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грамотно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обоснованно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соответствии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рассматриваемой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проблемой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или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темой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использовать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имеющиеся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знания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способы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действий;</a:t>
            </a:r>
            <a:endParaRPr sz="1400">
              <a:latin typeface="Microsoft Sans Serif"/>
              <a:cs typeface="Microsoft Sans Serif"/>
            </a:endParaRPr>
          </a:p>
          <a:p>
            <a:pPr marL="469900" marR="5080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сформированность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регулятивных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60" dirty="0">
                <a:latin typeface="Microsoft Sans Serif"/>
                <a:cs typeface="Microsoft Sans Serif"/>
              </a:rPr>
              <a:t>УУД: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умение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самостоятельно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планировать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управлять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своей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познавательной</a:t>
            </a:r>
            <a:r>
              <a:rPr sz="1400" spc="40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деятельностью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времени;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использовать 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ресурсные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возможности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достижения</a:t>
            </a:r>
            <a:r>
              <a:rPr sz="1400" spc="5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целей;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осуществлять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выбор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конструктивных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стратегий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трудных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ситуациях;</a:t>
            </a:r>
            <a:endParaRPr sz="1400">
              <a:latin typeface="Microsoft Sans Serif"/>
              <a:cs typeface="Microsoft Sans Serif"/>
            </a:endParaRPr>
          </a:p>
          <a:p>
            <a:pPr marL="469900" marR="397510" indent="-336550">
              <a:lnSpc>
                <a:spcPct val="100000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сформированность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коммуникативных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60" dirty="0">
                <a:latin typeface="Microsoft Sans Serif"/>
                <a:cs typeface="Microsoft Sans Serif"/>
              </a:rPr>
              <a:t>УУД: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умение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ясно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изложить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оформить </a:t>
            </a:r>
            <a:r>
              <a:rPr sz="1400" spc="-10" dirty="0">
                <a:latin typeface="Microsoft Sans Serif"/>
                <a:cs typeface="Microsoft Sans Serif"/>
              </a:rPr>
              <a:t> выполненную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работу,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представить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её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результаты,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аргументированно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ответить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вопросы.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81500" y="186949"/>
            <a:ext cx="7876540" cy="558800"/>
          </a:xfrm>
          <a:custGeom>
            <a:avLst/>
            <a:gdLst/>
            <a:ahLst/>
            <a:cxnLst/>
            <a:rect l="l" t="t" r="r" b="b"/>
            <a:pathLst>
              <a:path w="787654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83098" y="0"/>
                </a:lnTo>
                <a:lnTo>
                  <a:pt x="7834751" y="15642"/>
                </a:lnTo>
                <a:lnTo>
                  <a:pt x="7869113" y="57473"/>
                </a:lnTo>
                <a:lnTo>
                  <a:pt x="7876199" y="93101"/>
                </a:lnTo>
                <a:lnTo>
                  <a:pt x="7876199" y="465498"/>
                </a:lnTo>
                <a:lnTo>
                  <a:pt x="7868883" y="501737"/>
                </a:lnTo>
                <a:lnTo>
                  <a:pt x="7848931" y="531331"/>
                </a:lnTo>
                <a:lnTo>
                  <a:pt x="7819337" y="551283"/>
                </a:lnTo>
                <a:lnTo>
                  <a:pt x="77830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1025" marR="5080" indent="-92710">
              <a:lnSpc>
                <a:spcPct val="113300"/>
              </a:lnSpc>
              <a:spcBef>
                <a:spcPts val="100"/>
              </a:spcBef>
            </a:pPr>
            <a:r>
              <a:rPr sz="1600" spc="-5" dirty="0"/>
              <a:t>Проектная</a:t>
            </a:r>
            <a:r>
              <a:rPr sz="1600" dirty="0"/>
              <a:t> и </a:t>
            </a:r>
            <a:r>
              <a:rPr sz="1600" spc="-10" dirty="0"/>
              <a:t>исследовательская</a:t>
            </a:r>
            <a:r>
              <a:rPr sz="1600" spc="5" dirty="0"/>
              <a:t> </a:t>
            </a:r>
            <a:r>
              <a:rPr sz="1600" spc="-10" dirty="0"/>
              <a:t>деятельность</a:t>
            </a:r>
            <a:r>
              <a:rPr sz="1600" dirty="0"/>
              <a:t> и</a:t>
            </a:r>
            <a:r>
              <a:rPr sz="1600" spc="5" dirty="0"/>
              <a:t> </a:t>
            </a:r>
            <a:r>
              <a:rPr sz="1600" spc="-15" dirty="0"/>
              <a:t>формулировки </a:t>
            </a:r>
            <a:r>
              <a:rPr sz="1600" spc="-430" dirty="0"/>
              <a:t> </a:t>
            </a:r>
            <a:r>
              <a:rPr sz="1600" spc="-10" dirty="0"/>
              <a:t>федеральной образовательной</a:t>
            </a:r>
            <a:r>
              <a:rPr sz="1600" spc="-5" dirty="0"/>
              <a:t> </a:t>
            </a:r>
            <a:r>
              <a:rPr sz="1600" dirty="0"/>
              <a:t>программы</a:t>
            </a:r>
            <a:r>
              <a:rPr sz="1600" spc="-10" dirty="0"/>
              <a:t> </a:t>
            </a:r>
            <a:r>
              <a:rPr sz="1600" dirty="0"/>
              <a:t>(на</a:t>
            </a:r>
            <a:r>
              <a:rPr sz="1600" spc="-5" dirty="0"/>
              <a:t> </a:t>
            </a:r>
            <a:r>
              <a:rPr sz="1600" dirty="0"/>
              <a:t>примере</a:t>
            </a:r>
            <a:r>
              <a:rPr sz="1600" spc="-10" dirty="0"/>
              <a:t> </a:t>
            </a:r>
            <a:r>
              <a:rPr sz="1600" spc="-5" dirty="0"/>
              <a:t>ООО)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1525" y="4766036"/>
            <a:ext cx="16700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 smtClean="0">
                <a:solidFill>
                  <a:srgbClr val="595959"/>
                </a:solidFill>
                <a:latin typeface="Microsoft Sans Serif"/>
                <a:cs typeface="Microsoft Sans Serif"/>
              </a:rPr>
              <a:t>1</a:t>
            </a:r>
            <a:r>
              <a:rPr lang="ru-RU" sz="1000" spc="-5" dirty="0" smtClean="0">
                <a:solidFill>
                  <a:srgbClr val="595959"/>
                </a:solidFill>
                <a:latin typeface="Microsoft Sans Serif"/>
                <a:cs typeface="Microsoft Sans Serif"/>
              </a:rPr>
              <a:t>8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76231" y="352568"/>
            <a:ext cx="6273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Оценка</a:t>
            </a:r>
            <a:r>
              <a:rPr spc="-15" dirty="0"/>
              <a:t> </a:t>
            </a:r>
            <a:r>
              <a:rPr spc="-10" dirty="0"/>
              <a:t>метапредметных </a:t>
            </a:r>
            <a:r>
              <a:rPr spc="-25" dirty="0"/>
              <a:t>результатов,</a:t>
            </a:r>
            <a:r>
              <a:rPr spc="-10" dirty="0"/>
              <a:t> </a:t>
            </a:r>
            <a:r>
              <a:rPr spc="-5" dirty="0"/>
              <a:t>ФОП</a:t>
            </a:r>
            <a:r>
              <a:rPr spc="-10" dirty="0"/>
              <a:t> </a:t>
            </a:r>
            <a:r>
              <a:rPr spc="-5" dirty="0"/>
              <a:t>ООО</a:t>
            </a:r>
            <a:r>
              <a:rPr spc="-10" dirty="0"/>
              <a:t> </a:t>
            </a:r>
            <a:r>
              <a:rPr dirty="0"/>
              <a:t>/</a:t>
            </a:r>
            <a:r>
              <a:rPr spc="-10" dirty="0"/>
              <a:t> </a:t>
            </a:r>
            <a:r>
              <a:rPr spc="-20" dirty="0"/>
              <a:t>СОО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98775" y="946987"/>
            <a:ext cx="702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18.15.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метапредметных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представляет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собой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оценку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775" y="1192352"/>
            <a:ext cx="55308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Microsoft Sans Serif"/>
                <a:cs typeface="Microsoft Sans Serif"/>
              </a:rPr>
              <a:t>планируемых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освоения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0" dirty="0">
                <a:latin typeface="Microsoft Sans Serif"/>
                <a:cs typeface="Microsoft Sans Serif"/>
              </a:rPr>
              <a:t>ФОП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СОО,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которые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отражают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65289" y="1212163"/>
            <a:ext cx="111823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15" dirty="0">
                <a:latin typeface="Microsoft Sans Serif"/>
                <a:cs typeface="Microsoft Sans Serif"/>
              </a:rPr>
              <a:t>с</a:t>
            </a:r>
            <a:r>
              <a:rPr sz="1400" spc="-5" dirty="0">
                <a:latin typeface="Microsoft Sans Serif"/>
                <a:cs typeface="Microsoft Sans Serif"/>
              </a:rPr>
              <a:t>о</a:t>
            </a:r>
            <a:r>
              <a:rPr sz="1400" spc="-20" dirty="0">
                <a:latin typeface="Microsoft Sans Serif"/>
                <a:cs typeface="Microsoft Sans Serif"/>
              </a:rPr>
              <a:t>в</a:t>
            </a:r>
            <a:r>
              <a:rPr sz="1400" spc="-55" dirty="0">
                <a:latin typeface="Microsoft Sans Serif"/>
                <a:cs typeface="Microsoft Sans Serif"/>
              </a:rPr>
              <a:t>о</a:t>
            </a:r>
            <a:r>
              <a:rPr sz="1400" spc="-30" dirty="0">
                <a:latin typeface="Microsoft Sans Serif"/>
                <a:cs typeface="Microsoft Sans Serif"/>
              </a:rPr>
              <a:t>к</a:t>
            </a:r>
            <a:r>
              <a:rPr sz="1400" spc="-5" dirty="0">
                <a:latin typeface="Microsoft Sans Serif"/>
                <a:cs typeface="Microsoft Sans Serif"/>
              </a:rPr>
              <a:t>упность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14288" y="1457527"/>
            <a:ext cx="283400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5" dirty="0">
                <a:latin typeface="Microsoft Sans Serif"/>
                <a:cs typeface="Microsoft Sans Serif"/>
              </a:rPr>
              <a:t>универсальных </a:t>
            </a:r>
            <a:r>
              <a:rPr sz="1400" spc="-10" dirty="0">
                <a:latin typeface="Microsoft Sans Serif"/>
                <a:cs typeface="Microsoft Sans Serif"/>
              </a:rPr>
              <a:t>учебных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действий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775" y="1437716"/>
            <a:ext cx="78822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14883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познавательных,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коммуникативных</a:t>
            </a:r>
            <a:r>
              <a:rPr sz="1400" spc="4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регулятивных	</a:t>
            </a:r>
            <a:r>
              <a:rPr sz="1400" dirty="0">
                <a:latin typeface="Microsoft Sans Serif"/>
                <a:cs typeface="Microsoft Sans Serif"/>
              </a:rPr>
              <a:t>,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а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40" dirty="0">
                <a:latin typeface="Microsoft Sans Serif"/>
                <a:cs typeface="Microsoft Sans Serif"/>
              </a:rPr>
              <a:t>также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8775" y="1683079"/>
            <a:ext cx="6940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сис</a:t>
            </a:r>
            <a:r>
              <a:rPr sz="1400" spc="-25" dirty="0">
                <a:latin typeface="Microsoft Sans Serif"/>
                <a:cs typeface="Microsoft Sans Serif"/>
              </a:rPr>
              <a:t>те</a:t>
            </a:r>
            <a:r>
              <a:rPr sz="1400" spc="-10" dirty="0">
                <a:latin typeface="Microsoft Sans Serif"/>
                <a:cs typeface="Microsoft Sans Serif"/>
              </a:rPr>
              <a:t>м</a:t>
            </a:r>
            <a:r>
              <a:rPr sz="1400" dirty="0">
                <a:latin typeface="Microsoft Sans Serif"/>
                <a:cs typeface="Microsoft Sans Serif"/>
              </a:rPr>
              <a:t>у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9046" y="1702891"/>
            <a:ext cx="397002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междисциплинарных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(межпредметных)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понятий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85885" y="1683079"/>
            <a:ext cx="749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Microsoft Sans Serif"/>
                <a:cs typeface="Microsoft Sans Serif"/>
              </a:rPr>
              <a:t>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8775" y="1934540"/>
            <a:ext cx="7520305" cy="800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1">
              <a:lnSpc>
                <a:spcPct val="114999"/>
              </a:lnSpc>
              <a:spcBef>
                <a:spcPts val="100"/>
              </a:spcBef>
              <a:buAutoNum type="arabicPeriod" startAt="16"/>
              <a:tabLst>
                <a:tab pos="55626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Формирование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метапредметных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обеспечивается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комплексом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освоения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программ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учебных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предметов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внеурочной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деятельности.</a:t>
            </a:r>
            <a:endParaRPr sz="1400" dirty="0">
              <a:latin typeface="Microsoft Sans Serif"/>
              <a:cs typeface="Microsoft Sans Serif"/>
            </a:endParaRPr>
          </a:p>
          <a:p>
            <a:pPr marL="555625" lvl="1" indent="-543560">
              <a:lnSpc>
                <a:spcPct val="100000"/>
              </a:lnSpc>
              <a:spcBef>
                <a:spcPts val="550"/>
              </a:spcBef>
              <a:buAutoNum type="arabicPeriod" startAt="16"/>
              <a:tabLst>
                <a:tab pos="55626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Основным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объектом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метапредметных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результатов: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0043" y="2746831"/>
            <a:ext cx="7743190" cy="227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marR="160655" indent="-336550">
              <a:lnSpc>
                <a:spcPct val="114999"/>
              </a:lnSpc>
              <a:spcBef>
                <a:spcPts val="10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освоение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обучающимися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межпредметных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понятий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универсальных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действий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(регулятивных,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познавательных,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коммуникативных);</a:t>
            </a:r>
            <a:endParaRPr sz="1400" dirty="0">
              <a:latin typeface="Microsoft Sans Serif"/>
              <a:cs typeface="Microsoft Sans Serif"/>
            </a:endParaRPr>
          </a:p>
          <a:p>
            <a:pPr marL="348615" marR="5080" indent="-336550">
              <a:lnSpc>
                <a:spcPct val="114999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способность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использования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универсальных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учебных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действий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познавательной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социальной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практике,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готовность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90" dirty="0">
                <a:latin typeface="Microsoft Sans Serif"/>
                <a:cs typeface="Microsoft Sans Serif"/>
              </a:rPr>
              <a:t>к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самостоятельному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планированию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осуществлению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учебной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деятельности,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организации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учебного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сотрудничества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педагогическими 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работниками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сверстниками,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90" dirty="0">
                <a:latin typeface="Microsoft Sans Serif"/>
                <a:cs typeface="Microsoft Sans Serif"/>
              </a:rPr>
              <a:t>к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участию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построении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индивидуальной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образовательной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траектории;</a:t>
            </a:r>
            <a:endParaRPr sz="1400" dirty="0">
              <a:latin typeface="Microsoft Sans Serif"/>
              <a:cs typeface="Microsoft Sans Serif"/>
            </a:endParaRPr>
          </a:p>
          <a:p>
            <a:pPr marL="348615" indent="-336550">
              <a:lnSpc>
                <a:spcPct val="100000"/>
              </a:lnSpc>
              <a:spcBef>
                <a:spcPts val="25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овладение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навыками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учебно-исследовательской,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проектной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endParaRPr sz="1400" dirty="0">
              <a:latin typeface="Microsoft Sans Serif"/>
              <a:cs typeface="Microsoft Sans Serif"/>
            </a:endParaRPr>
          </a:p>
          <a:p>
            <a:pPr marL="348615">
              <a:lnSpc>
                <a:spcPct val="100000"/>
              </a:lnSpc>
              <a:spcBef>
                <a:spcPts val="555"/>
              </a:spcBef>
            </a:pPr>
            <a:r>
              <a:rPr sz="1400" spc="-5" dirty="0">
                <a:latin typeface="Microsoft Sans Serif"/>
                <a:cs typeface="Microsoft Sans Serif"/>
              </a:rPr>
              <a:t>социальной</a:t>
            </a:r>
            <a:r>
              <a:rPr sz="1400" spc="-10" dirty="0">
                <a:latin typeface="Microsoft Sans Serif"/>
                <a:cs typeface="Microsoft Sans Serif"/>
              </a:rPr>
              <a:t> деятельности.</a:t>
            </a:r>
            <a:endParaRPr sz="1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76231" y="352568"/>
            <a:ext cx="6273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Оценка</a:t>
            </a:r>
            <a:r>
              <a:rPr spc="-15" dirty="0"/>
              <a:t> </a:t>
            </a:r>
            <a:r>
              <a:rPr spc="-10" dirty="0"/>
              <a:t>метапредметных </a:t>
            </a:r>
            <a:r>
              <a:rPr spc="-25" dirty="0"/>
              <a:t>результатов,</a:t>
            </a:r>
            <a:r>
              <a:rPr spc="-10" dirty="0"/>
              <a:t> </a:t>
            </a:r>
            <a:r>
              <a:rPr spc="-5" dirty="0"/>
              <a:t>ФОП</a:t>
            </a:r>
            <a:r>
              <a:rPr spc="-10" dirty="0"/>
              <a:t> </a:t>
            </a:r>
            <a:r>
              <a:rPr spc="-5" dirty="0"/>
              <a:t>ООО</a:t>
            </a:r>
            <a:r>
              <a:rPr spc="-10" dirty="0"/>
              <a:t> </a:t>
            </a:r>
            <a:r>
              <a:rPr dirty="0"/>
              <a:t>/</a:t>
            </a:r>
            <a:r>
              <a:rPr spc="-10" dirty="0"/>
              <a:t> </a:t>
            </a:r>
            <a:r>
              <a:rPr spc="-20" dirty="0"/>
              <a:t>СОО</a:t>
            </a:r>
          </a:p>
        </p:txBody>
      </p:sp>
      <p:sp>
        <p:nvSpPr>
          <p:cNvPr id="3" name="object 3"/>
          <p:cNvSpPr/>
          <p:nvPr/>
        </p:nvSpPr>
        <p:spPr>
          <a:xfrm>
            <a:off x="3749769" y="1495627"/>
            <a:ext cx="2117725" cy="213360"/>
          </a:xfrm>
          <a:custGeom>
            <a:avLst/>
            <a:gdLst/>
            <a:ahLst/>
            <a:cxnLst/>
            <a:rect l="l" t="t" r="r" b="b"/>
            <a:pathLst>
              <a:path w="2117725" h="213360">
                <a:moveTo>
                  <a:pt x="2117219" y="213359"/>
                </a:moveTo>
                <a:lnTo>
                  <a:pt x="0" y="213359"/>
                </a:lnTo>
                <a:lnTo>
                  <a:pt x="0" y="0"/>
                </a:lnTo>
                <a:lnTo>
                  <a:pt x="2117219" y="0"/>
                </a:lnTo>
                <a:lnTo>
                  <a:pt x="2117219" y="2133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98775" y="1198447"/>
            <a:ext cx="7857490" cy="76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18.18.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метапредметных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осуществляется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администрацией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организации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3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ходе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внутреннего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мониторинга.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Содержание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периодичность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внутреннего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мониторинга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устанавливается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решением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педагогического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совета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775" y="1966543"/>
            <a:ext cx="503745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Microsoft Sans Serif"/>
                <a:cs typeface="Microsoft Sans Serif"/>
              </a:rPr>
              <a:t>образовательной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организации.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Инструментарий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строится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72894" y="1986355"/>
            <a:ext cx="199898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25" dirty="0">
                <a:latin typeface="Microsoft Sans Serif"/>
                <a:cs typeface="Microsoft Sans Serif"/>
              </a:rPr>
              <a:t>межпредметной</a:t>
            </a:r>
            <a:r>
              <a:rPr sz="1400" spc="-10" dirty="0">
                <a:latin typeface="Microsoft Sans Serif"/>
                <a:cs typeface="Microsoft Sans Serif"/>
              </a:rPr>
              <a:t> основе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59059" y="1966543"/>
            <a:ext cx="685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-6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может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775" y="2179903"/>
            <a:ext cx="7381240" cy="762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spc="-20" dirty="0">
                <a:latin typeface="Microsoft Sans Serif"/>
                <a:cs typeface="Microsoft Sans Serif"/>
              </a:rPr>
              <a:t>включать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диагностические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материалы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читательской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цифровой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грамотности,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сформированности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регулятивных,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коммуникативных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познавательных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универсальных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учебных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действий.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10400" y="3714751"/>
            <a:ext cx="2484000" cy="1428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7314" y="352568"/>
            <a:ext cx="4282686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 err="1" smtClean="0"/>
              <a:t>Нормативн</a:t>
            </a:r>
            <a:r>
              <a:rPr lang="ru-RU" spc="-10" dirty="0" err="1" smtClean="0"/>
              <a:t>ы</a:t>
            </a:r>
            <a:r>
              <a:rPr spc="-10" dirty="0" smtClean="0"/>
              <a:t>е</a:t>
            </a:r>
            <a:r>
              <a:rPr lang="ru-RU" spc="-10" dirty="0" smtClean="0"/>
              <a:t> документы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98775" y="876883"/>
            <a:ext cx="7509509" cy="2484013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50"/>
              </a:spcBef>
            </a:pPr>
            <a:r>
              <a:rPr lang="ru-RU" sz="1400" b="1" spc="-10" dirty="0" smtClean="0">
                <a:latin typeface="Arial"/>
                <a:cs typeface="Arial"/>
              </a:rPr>
              <a:t>Обновленные </a:t>
            </a:r>
            <a:r>
              <a:rPr sz="1400" b="1" spc="-10" dirty="0" smtClean="0">
                <a:latin typeface="Arial"/>
                <a:cs typeface="Arial"/>
              </a:rPr>
              <a:t>ФГОС</a:t>
            </a:r>
            <a:endParaRPr sz="1400" dirty="0">
              <a:latin typeface="Arial"/>
              <a:cs typeface="Arial"/>
            </a:endParaRPr>
          </a:p>
          <a:p>
            <a:pPr marL="469900" indent="-336550">
              <a:lnSpc>
                <a:spcPct val="100000"/>
              </a:lnSpc>
              <a:spcBef>
                <a:spcPts val="555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начального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общего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(приказ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Минпросвещения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75" dirty="0">
                <a:latin typeface="Microsoft Sans Serif"/>
                <a:cs typeface="Microsoft Sans Serif"/>
              </a:rPr>
              <a:t>РФ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00" dirty="0">
                <a:latin typeface="Microsoft Sans Serif"/>
                <a:cs typeface="Microsoft Sans Serif"/>
              </a:rPr>
              <a:t>№</a:t>
            </a:r>
            <a:r>
              <a:rPr sz="1400" spc="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286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от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31.05.2021)</a:t>
            </a:r>
            <a:endParaRPr sz="1400" dirty="0">
              <a:latin typeface="Microsoft Sans Serif"/>
              <a:cs typeface="Microsoft Sans Serif"/>
            </a:endParaRPr>
          </a:p>
          <a:p>
            <a:pPr marL="469900" indent="-336550">
              <a:lnSpc>
                <a:spcPct val="100000"/>
              </a:lnSpc>
              <a:spcBef>
                <a:spcPts val="25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основного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общего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(приказ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Минпросвещения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75" dirty="0">
                <a:latin typeface="Microsoft Sans Serif"/>
                <a:cs typeface="Microsoft Sans Serif"/>
              </a:rPr>
              <a:t>РФ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00" dirty="0">
                <a:latin typeface="Microsoft Sans Serif"/>
                <a:cs typeface="Microsoft Sans Serif"/>
              </a:rPr>
              <a:t>№</a:t>
            </a:r>
            <a:r>
              <a:rPr sz="1400" spc="40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287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от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31.05.2021)</a:t>
            </a:r>
            <a:endParaRPr sz="1400" dirty="0">
              <a:latin typeface="Microsoft Sans Serif"/>
              <a:cs typeface="Microsoft Sans Serif"/>
            </a:endParaRPr>
          </a:p>
          <a:p>
            <a:pPr marL="469900" indent="-336550">
              <a:lnSpc>
                <a:spcPct val="100000"/>
              </a:lnSpc>
              <a:spcBef>
                <a:spcPts val="25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среднего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общего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(приказ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Минпросвещения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75" dirty="0">
                <a:latin typeface="Microsoft Sans Serif"/>
                <a:cs typeface="Microsoft Sans Serif"/>
              </a:rPr>
              <a:t>РФ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00" dirty="0">
                <a:latin typeface="Microsoft Sans Serif"/>
                <a:cs typeface="Microsoft Sans Serif"/>
              </a:rPr>
              <a:t>№</a:t>
            </a:r>
            <a:r>
              <a:rPr sz="1400" spc="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732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от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12.08.2022)</a:t>
            </a:r>
            <a:endParaRPr sz="1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400" b="1" spc="-5" dirty="0">
                <a:latin typeface="Arial"/>
                <a:cs typeface="Arial"/>
              </a:rPr>
              <a:t>Федеральная</a:t>
            </a:r>
            <a:r>
              <a:rPr sz="1400" b="1" spc="-10" dirty="0">
                <a:latin typeface="Arial"/>
                <a:cs typeface="Arial"/>
              </a:rPr>
              <a:t> образовательная </a:t>
            </a:r>
            <a:r>
              <a:rPr sz="1400" b="1" spc="-5" dirty="0">
                <a:latin typeface="Arial"/>
                <a:cs typeface="Arial"/>
              </a:rPr>
              <a:t>программа</a:t>
            </a:r>
            <a:endParaRPr sz="1400" dirty="0">
              <a:latin typeface="Arial"/>
              <a:cs typeface="Arial"/>
            </a:endParaRPr>
          </a:p>
          <a:p>
            <a:pPr marL="469900" indent="-336550">
              <a:lnSpc>
                <a:spcPct val="100000"/>
              </a:lnSpc>
              <a:spcBef>
                <a:spcPts val="55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начального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общего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(приказ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Минпросвещения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75" dirty="0">
                <a:latin typeface="Microsoft Sans Serif"/>
                <a:cs typeface="Microsoft Sans Serif"/>
              </a:rPr>
              <a:t>РФ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100" dirty="0" smtClean="0">
                <a:latin typeface="Microsoft Sans Serif"/>
                <a:cs typeface="Microsoft Sans Serif"/>
              </a:rPr>
              <a:t>№</a:t>
            </a:r>
            <a:r>
              <a:rPr lang="ru-RU" sz="1400" spc="400" dirty="0" smtClean="0">
                <a:latin typeface="Microsoft Sans Serif"/>
                <a:cs typeface="Microsoft Sans Serif"/>
              </a:rPr>
              <a:t> </a:t>
            </a:r>
            <a:r>
              <a:rPr lang="ru-RU" sz="1400" spc="-5" dirty="0" smtClean="0">
                <a:latin typeface="Microsoft Sans Serif"/>
                <a:cs typeface="Microsoft Sans Serif"/>
              </a:rPr>
              <a:t>372</a:t>
            </a:r>
            <a:r>
              <a:rPr sz="1400" spc="15" dirty="0" smtClean="0">
                <a:latin typeface="Microsoft Sans Serif"/>
                <a:cs typeface="Microsoft Sans Serif"/>
              </a:rPr>
              <a:t> </a:t>
            </a:r>
            <a:r>
              <a:rPr sz="1400" spc="-15" dirty="0" err="1">
                <a:latin typeface="Microsoft Sans Serif"/>
                <a:cs typeface="Microsoft Sans Serif"/>
              </a:rPr>
              <a:t>от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 smtClean="0">
                <a:latin typeface="Microsoft Sans Serif"/>
                <a:cs typeface="Microsoft Sans Serif"/>
              </a:rPr>
              <a:t>1</a:t>
            </a:r>
            <a:r>
              <a:rPr lang="ru-RU" sz="1400" spc="-15" dirty="0" smtClean="0">
                <a:latin typeface="Microsoft Sans Serif"/>
                <a:cs typeface="Microsoft Sans Serif"/>
              </a:rPr>
              <a:t>8</a:t>
            </a:r>
            <a:r>
              <a:rPr sz="1400" spc="-15" dirty="0" smtClean="0">
                <a:latin typeface="Microsoft Sans Serif"/>
                <a:cs typeface="Microsoft Sans Serif"/>
              </a:rPr>
              <a:t>.</a:t>
            </a:r>
            <a:r>
              <a:rPr lang="ru-RU" sz="1400" spc="-15" dirty="0" smtClean="0">
                <a:latin typeface="Microsoft Sans Serif"/>
                <a:cs typeface="Microsoft Sans Serif"/>
              </a:rPr>
              <a:t>05</a:t>
            </a:r>
            <a:r>
              <a:rPr sz="1400" spc="-15" dirty="0" smtClean="0">
                <a:latin typeface="Microsoft Sans Serif"/>
                <a:cs typeface="Microsoft Sans Serif"/>
              </a:rPr>
              <a:t>.202</a:t>
            </a:r>
            <a:r>
              <a:rPr lang="ru-RU" sz="1400" spc="-15" dirty="0" smtClean="0">
                <a:latin typeface="Microsoft Sans Serif"/>
                <a:cs typeface="Microsoft Sans Serif"/>
              </a:rPr>
              <a:t>3</a:t>
            </a:r>
            <a:r>
              <a:rPr sz="1400" spc="-15" dirty="0" smtClean="0">
                <a:latin typeface="Microsoft Sans Serif"/>
                <a:cs typeface="Microsoft Sans Serif"/>
              </a:rPr>
              <a:t>)</a:t>
            </a:r>
            <a:endParaRPr sz="1400" dirty="0">
              <a:latin typeface="Microsoft Sans Serif"/>
              <a:cs typeface="Microsoft Sans Serif"/>
            </a:endParaRPr>
          </a:p>
          <a:p>
            <a:pPr marL="469900" indent="-336550">
              <a:lnSpc>
                <a:spcPct val="100000"/>
              </a:lnSpc>
              <a:spcBef>
                <a:spcPts val="25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основного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общего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(приказ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Минпросвещения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75" dirty="0">
                <a:latin typeface="Microsoft Sans Serif"/>
                <a:cs typeface="Microsoft Sans Serif"/>
              </a:rPr>
              <a:t>РФ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00" dirty="0">
                <a:latin typeface="Microsoft Sans Serif"/>
                <a:cs typeface="Microsoft Sans Serif"/>
              </a:rPr>
              <a:t>№</a:t>
            </a:r>
            <a:r>
              <a:rPr sz="1400" spc="400" dirty="0">
                <a:latin typeface="Microsoft Sans Serif"/>
                <a:cs typeface="Microsoft Sans Serif"/>
              </a:rPr>
              <a:t> </a:t>
            </a:r>
            <a:r>
              <a:rPr lang="ru-RU" sz="1400" spc="-5" dirty="0" smtClean="0">
                <a:latin typeface="Microsoft Sans Serif"/>
                <a:cs typeface="Microsoft Sans Serif"/>
              </a:rPr>
              <a:t>370</a:t>
            </a:r>
            <a:r>
              <a:rPr sz="1400" spc="20" dirty="0" smtClean="0">
                <a:latin typeface="Microsoft Sans Serif"/>
                <a:cs typeface="Microsoft Sans Serif"/>
              </a:rPr>
              <a:t> </a:t>
            </a:r>
            <a:r>
              <a:rPr sz="1400" spc="-15" dirty="0" err="1">
                <a:latin typeface="Microsoft Sans Serif"/>
                <a:cs typeface="Microsoft Sans Serif"/>
              </a:rPr>
              <a:t>от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lang="ru-RU" sz="1400" spc="-15" dirty="0" smtClean="0">
                <a:latin typeface="Microsoft Sans Serif"/>
                <a:cs typeface="Microsoft Sans Serif"/>
              </a:rPr>
              <a:t>18</a:t>
            </a:r>
            <a:r>
              <a:rPr sz="1400" spc="-15" dirty="0" smtClean="0">
                <a:latin typeface="Microsoft Sans Serif"/>
                <a:cs typeface="Microsoft Sans Serif"/>
              </a:rPr>
              <a:t>.</a:t>
            </a:r>
            <a:r>
              <a:rPr lang="ru-RU" sz="1400" spc="-15" dirty="0" smtClean="0">
                <a:latin typeface="Microsoft Sans Serif"/>
                <a:cs typeface="Microsoft Sans Serif"/>
              </a:rPr>
              <a:t>05</a:t>
            </a:r>
            <a:r>
              <a:rPr sz="1400" spc="-15" dirty="0" smtClean="0">
                <a:latin typeface="Microsoft Sans Serif"/>
                <a:cs typeface="Microsoft Sans Serif"/>
              </a:rPr>
              <a:t>.202</a:t>
            </a:r>
            <a:r>
              <a:rPr lang="ru-RU" sz="1400" spc="-15" dirty="0" smtClean="0">
                <a:latin typeface="Microsoft Sans Serif"/>
                <a:cs typeface="Microsoft Sans Serif"/>
              </a:rPr>
              <a:t>3</a:t>
            </a:r>
            <a:r>
              <a:rPr sz="1400" spc="-15" dirty="0" smtClean="0">
                <a:latin typeface="Microsoft Sans Serif"/>
                <a:cs typeface="Microsoft Sans Serif"/>
              </a:rPr>
              <a:t>)</a:t>
            </a:r>
            <a:endParaRPr sz="1400" dirty="0">
              <a:latin typeface="Microsoft Sans Serif"/>
              <a:cs typeface="Microsoft Sans Serif"/>
            </a:endParaRPr>
          </a:p>
          <a:p>
            <a:pPr marL="469900" indent="-33655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среднего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общего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(приказ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Минпросвещения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75" dirty="0">
                <a:latin typeface="Microsoft Sans Serif"/>
                <a:cs typeface="Microsoft Sans Serif"/>
              </a:rPr>
              <a:t>РФ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100" dirty="0" smtClean="0">
                <a:latin typeface="Microsoft Sans Serif"/>
                <a:cs typeface="Microsoft Sans Serif"/>
              </a:rPr>
              <a:t>№</a:t>
            </a:r>
            <a:r>
              <a:rPr lang="ru-RU" sz="1400" spc="395" dirty="0" smtClean="0">
                <a:latin typeface="Microsoft Sans Serif"/>
                <a:cs typeface="Microsoft Sans Serif"/>
              </a:rPr>
              <a:t> 371</a:t>
            </a:r>
            <a:r>
              <a:rPr sz="1400" spc="-15" dirty="0" err="1" smtClean="0">
                <a:latin typeface="Microsoft Sans Serif"/>
                <a:cs typeface="Microsoft Sans Serif"/>
              </a:rPr>
              <a:t>от</a:t>
            </a:r>
            <a:r>
              <a:rPr sz="1400" spc="20" dirty="0" smtClean="0">
                <a:latin typeface="Microsoft Sans Serif"/>
                <a:cs typeface="Microsoft Sans Serif"/>
              </a:rPr>
              <a:t> </a:t>
            </a:r>
            <a:r>
              <a:rPr lang="ru-RU" sz="1400" spc="-15" dirty="0" smtClean="0">
                <a:latin typeface="Microsoft Sans Serif"/>
                <a:cs typeface="Microsoft Sans Serif"/>
              </a:rPr>
              <a:t>18</a:t>
            </a:r>
            <a:r>
              <a:rPr sz="1400" spc="-15" dirty="0" smtClean="0">
                <a:latin typeface="Microsoft Sans Serif"/>
                <a:cs typeface="Microsoft Sans Serif"/>
              </a:rPr>
              <a:t>.</a:t>
            </a:r>
            <a:r>
              <a:rPr lang="ru-RU" sz="1400" spc="-15" dirty="0" smtClean="0">
                <a:latin typeface="Microsoft Sans Serif"/>
                <a:cs typeface="Microsoft Sans Serif"/>
              </a:rPr>
              <a:t>05</a:t>
            </a:r>
            <a:r>
              <a:rPr sz="1400" spc="-15" dirty="0" smtClean="0">
                <a:latin typeface="Microsoft Sans Serif"/>
                <a:cs typeface="Microsoft Sans Serif"/>
              </a:rPr>
              <a:t>.202</a:t>
            </a:r>
            <a:r>
              <a:rPr lang="ru-RU" sz="1400" spc="-15" dirty="0" smtClean="0">
                <a:latin typeface="Microsoft Sans Serif"/>
                <a:cs typeface="Microsoft Sans Serif"/>
              </a:rPr>
              <a:t>3</a:t>
            </a:r>
            <a:r>
              <a:rPr sz="1400" spc="-15" dirty="0" smtClean="0">
                <a:latin typeface="Microsoft Sans Serif"/>
                <a:cs typeface="Microsoft Sans Serif"/>
              </a:rPr>
              <a:t>)</a:t>
            </a:r>
            <a:endParaRPr sz="1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400" b="1" spc="-5" dirty="0">
                <a:latin typeface="Arial"/>
                <a:cs typeface="Arial"/>
              </a:rPr>
              <a:t>Локальная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документация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ОО</a:t>
            </a:r>
            <a:endParaRPr sz="1400" dirty="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29400" y="3523500"/>
            <a:ext cx="2880000" cy="16200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839200" y="4857750"/>
            <a:ext cx="228600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1525" y="4766036"/>
            <a:ext cx="16700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Microsoft Sans Serif"/>
                <a:cs typeface="Microsoft Sans Serif"/>
              </a:rPr>
              <a:t>20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5955" marR="5080" indent="-589915">
              <a:lnSpc>
                <a:spcPct val="114599"/>
              </a:lnSpc>
              <a:spcBef>
                <a:spcPts val="100"/>
              </a:spcBef>
            </a:pPr>
            <a:r>
              <a:rPr spc="-5" dirty="0"/>
              <a:t>Критерии: знание </a:t>
            </a:r>
            <a:r>
              <a:rPr dirty="0"/>
              <a:t>и </a:t>
            </a:r>
            <a:r>
              <a:rPr spc="-5" dirty="0"/>
              <a:t>понимание, </a:t>
            </a:r>
            <a:r>
              <a:rPr dirty="0"/>
              <a:t>применение, </a:t>
            </a:r>
            <a:r>
              <a:rPr spc="-10" dirty="0"/>
              <a:t>функциональность </a:t>
            </a:r>
            <a:r>
              <a:rPr spc="-490" dirty="0"/>
              <a:t> </a:t>
            </a:r>
            <a:r>
              <a:rPr spc="-5" dirty="0"/>
              <a:t>для</a:t>
            </a:r>
            <a:r>
              <a:rPr spc="-10" dirty="0"/>
              <a:t> </a:t>
            </a:r>
            <a:r>
              <a:rPr spc="-5" dirty="0"/>
              <a:t>оценки</a:t>
            </a:r>
            <a:r>
              <a:rPr spc="-10" dirty="0"/>
              <a:t> </a:t>
            </a:r>
            <a:r>
              <a:rPr spc="-5" dirty="0"/>
              <a:t>предметных </a:t>
            </a:r>
            <a:r>
              <a:rPr spc="-25" dirty="0"/>
              <a:t>результатов,</a:t>
            </a:r>
            <a:r>
              <a:rPr spc="-10" dirty="0"/>
              <a:t> </a:t>
            </a:r>
            <a:r>
              <a:rPr spc="-5" dirty="0"/>
              <a:t>ФОП</a:t>
            </a:r>
            <a:r>
              <a:rPr spc="-10" dirty="0"/>
              <a:t> </a:t>
            </a:r>
            <a:r>
              <a:rPr spc="-5" dirty="0"/>
              <a:t>ООО </a:t>
            </a:r>
            <a:r>
              <a:rPr dirty="0"/>
              <a:t>/</a:t>
            </a:r>
            <a:r>
              <a:rPr spc="-10" dirty="0"/>
              <a:t> </a:t>
            </a:r>
            <a:r>
              <a:rPr spc="-20" dirty="0"/>
              <a:t>СОО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8775" y="917777"/>
            <a:ext cx="7565390" cy="260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49580" lvl="2">
              <a:lnSpc>
                <a:spcPct val="114999"/>
              </a:lnSpc>
              <a:spcBef>
                <a:spcPts val="100"/>
              </a:spcBef>
              <a:buAutoNum type="arabicPeriod"/>
              <a:tabLst>
                <a:tab pos="655320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Обобщённый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критерий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«</a:t>
            </a:r>
            <a:r>
              <a:rPr sz="1300" b="1" dirty="0">
                <a:latin typeface="Arial"/>
                <a:cs typeface="Arial"/>
              </a:rPr>
              <a:t>знание и </a:t>
            </a:r>
            <a:r>
              <a:rPr sz="1300" b="1" spc="-5" dirty="0">
                <a:latin typeface="Arial"/>
                <a:cs typeface="Arial"/>
              </a:rPr>
              <a:t>понимание</a:t>
            </a:r>
            <a:r>
              <a:rPr sz="1300" spc="-5" dirty="0">
                <a:latin typeface="Microsoft Sans Serif"/>
                <a:cs typeface="Microsoft Sans Serif"/>
              </a:rPr>
              <a:t>»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включает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знание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понимание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роли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изучаемой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области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знания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(или)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вида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деятельности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различных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контекстах,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знание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 </a:t>
            </a:r>
            <a:r>
              <a:rPr sz="130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понимание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терминологии,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понятий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идей,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а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35" dirty="0">
                <a:latin typeface="Microsoft Sans Serif"/>
                <a:cs typeface="Microsoft Sans Serif"/>
              </a:rPr>
              <a:t>также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процедурных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знаний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или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алгоритмов.</a:t>
            </a:r>
            <a:endParaRPr sz="1300" dirty="0">
              <a:latin typeface="Microsoft Sans Serif"/>
              <a:cs typeface="Microsoft Sans Serif"/>
            </a:endParaRPr>
          </a:p>
          <a:p>
            <a:pPr marL="654685" lvl="2" indent="-642620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655320" algn="l"/>
              </a:tabLst>
            </a:pPr>
            <a:r>
              <a:rPr sz="1300" spc="-10" dirty="0">
                <a:latin typeface="Microsoft Sans Serif"/>
                <a:cs typeface="Microsoft Sans Serif"/>
              </a:rPr>
              <a:t>Обобщённый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критерий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«</a:t>
            </a:r>
            <a:r>
              <a:rPr sz="1300" b="1" dirty="0">
                <a:latin typeface="Arial"/>
                <a:cs typeface="Arial"/>
              </a:rPr>
              <a:t>применение</a:t>
            </a:r>
            <a:r>
              <a:rPr sz="1300" dirty="0">
                <a:latin typeface="Microsoft Sans Serif"/>
                <a:cs typeface="Microsoft Sans Serif"/>
              </a:rPr>
              <a:t>»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включает:</a:t>
            </a:r>
            <a:endParaRPr sz="1300" dirty="0">
              <a:latin typeface="Microsoft Sans Serif"/>
              <a:cs typeface="Microsoft Sans Serif"/>
            </a:endParaRPr>
          </a:p>
          <a:p>
            <a:pPr marL="469900" marR="601345" lvl="3" indent="-328295">
              <a:lnSpc>
                <a:spcPct val="114999"/>
              </a:lnSpc>
              <a:spcBef>
                <a:spcPts val="295"/>
              </a:spcBef>
              <a:buChar char="●"/>
              <a:tabLst>
                <a:tab pos="469265" algn="l"/>
                <a:tab pos="469900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использование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изучаемого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материала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решении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учебных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задач,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различающихся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сложностью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предметного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содержания,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сочетанием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универсальных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познавательных </a:t>
            </a:r>
            <a:r>
              <a:rPr sz="1300" spc="-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действий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операций,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степенью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проработанности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учебном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процессе;</a:t>
            </a:r>
            <a:endParaRPr sz="1300" dirty="0">
              <a:latin typeface="Microsoft Sans Serif"/>
              <a:cs typeface="Microsoft Sans Serif"/>
            </a:endParaRPr>
          </a:p>
          <a:p>
            <a:pPr marL="469900" marR="5080" lvl="3" indent="-328295">
              <a:lnSpc>
                <a:spcPct val="114999"/>
              </a:lnSpc>
              <a:buChar char="●"/>
              <a:tabLst>
                <a:tab pos="469265" algn="l"/>
                <a:tab pos="469900" algn="l"/>
              </a:tabLst>
            </a:pPr>
            <a:r>
              <a:rPr sz="1300" spc="-15" dirty="0">
                <a:latin typeface="Microsoft Sans Serif"/>
                <a:cs typeface="Microsoft Sans Serif"/>
              </a:rPr>
              <a:t>использование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специфических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для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предмета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способов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действий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видов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деятельности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по </a:t>
            </a:r>
            <a:r>
              <a:rPr sz="1300" spc="-10" dirty="0">
                <a:latin typeface="Microsoft Sans Serif"/>
                <a:cs typeface="Microsoft Sans Serif"/>
              </a:rPr>
              <a:t> получению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нового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знания,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его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интерпретации,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применению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преобразованию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решении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учебных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задач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(проблем),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том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числе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ходе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поисковой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деятельности,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учебно- </a:t>
            </a:r>
            <a:r>
              <a:rPr sz="1300" spc="-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исследовательской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учебно-проектной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деятельности.</a:t>
            </a:r>
            <a:endParaRPr sz="1300" dirty="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775" y="3538295"/>
            <a:ext cx="7476490" cy="143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5" dirty="0">
                <a:latin typeface="Microsoft Sans Serif"/>
                <a:cs typeface="Microsoft Sans Serif"/>
              </a:rPr>
              <a:t>18.24.3.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Обобщённый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критерий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«</a:t>
            </a:r>
            <a:r>
              <a:rPr sz="1300" b="1" spc="-5" dirty="0">
                <a:latin typeface="Arial"/>
                <a:cs typeface="Arial"/>
              </a:rPr>
              <a:t>функциональность</a:t>
            </a:r>
            <a:r>
              <a:rPr sz="1300" spc="-5" dirty="0">
                <a:latin typeface="Microsoft Sans Serif"/>
                <a:cs typeface="Microsoft Sans Serif"/>
              </a:rPr>
              <a:t>»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включает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осознанное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использование </a:t>
            </a:r>
            <a:r>
              <a:rPr sz="1300" spc="-10" dirty="0">
                <a:latin typeface="Microsoft Sans Serif"/>
                <a:cs typeface="Microsoft Sans Serif"/>
              </a:rPr>
              <a:t> приобретённых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знаний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способов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действий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при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решении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внеучебных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проблем,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различающихся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сложностью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предметного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содержания,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читательских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умений,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контекста,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а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35" dirty="0">
                <a:latin typeface="Microsoft Sans Serif"/>
                <a:cs typeface="Microsoft Sans Serif"/>
              </a:rPr>
              <a:t>также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сочетанием </a:t>
            </a:r>
            <a:r>
              <a:rPr sz="1300" spc="-15" dirty="0">
                <a:latin typeface="Microsoft Sans Serif"/>
                <a:cs typeface="Microsoft Sans Serif"/>
              </a:rPr>
              <a:t> когнитивных</a:t>
            </a:r>
            <a:r>
              <a:rPr sz="1300" spc="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операций.</a:t>
            </a:r>
            <a:endParaRPr sz="1300">
              <a:latin typeface="Microsoft Sans Serif"/>
              <a:cs typeface="Microsoft Sans Serif"/>
            </a:endParaRPr>
          </a:p>
          <a:p>
            <a:pPr marL="12700" marR="360045">
              <a:lnSpc>
                <a:spcPct val="114999"/>
              </a:lnSpc>
              <a:spcBef>
                <a:spcPts val="300"/>
              </a:spcBef>
            </a:pPr>
            <a:r>
              <a:rPr sz="1300" spc="-20" dirty="0">
                <a:latin typeface="Microsoft Sans Serif"/>
                <a:cs typeface="Microsoft Sans Serif"/>
              </a:rPr>
              <a:t>Оценка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функциональной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грамотности</a:t>
            </a:r>
            <a:r>
              <a:rPr sz="1300" spc="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направлена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на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выявление</a:t>
            </a:r>
            <a:r>
              <a:rPr sz="1300" spc="2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способности</a:t>
            </a:r>
            <a:r>
              <a:rPr sz="1300" spc="3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обучающихся </a:t>
            </a:r>
            <a:r>
              <a:rPr sz="1300" spc="-33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применять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предметные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знания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и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умения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во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внеучебной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ситуации,</a:t>
            </a:r>
            <a:r>
              <a:rPr sz="1300" spc="15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в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5" dirty="0">
                <a:latin typeface="Microsoft Sans Serif"/>
                <a:cs typeface="Microsoft Sans Serif"/>
              </a:rPr>
              <a:t>реальной</a:t>
            </a:r>
            <a:r>
              <a:rPr sz="1300" spc="1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жизни.</a:t>
            </a:r>
            <a:endParaRPr sz="1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1525" y="4766036"/>
            <a:ext cx="16700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000" dirty="0" smtClean="0">
                <a:latin typeface="Microsoft Sans Serif"/>
                <a:cs typeface="Microsoft Sans Serif"/>
              </a:rPr>
              <a:t>21</a:t>
            </a:r>
            <a:endParaRPr sz="10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57410" y="155400"/>
            <a:ext cx="6515734" cy="654050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14"/>
              </a:spcBef>
            </a:pPr>
            <a:r>
              <a:rPr spc="-10" dirty="0"/>
              <a:t>Особенности </a:t>
            </a:r>
            <a:r>
              <a:rPr spc="-5" dirty="0"/>
              <a:t>оценки</a:t>
            </a:r>
            <a:r>
              <a:rPr spc="-10" dirty="0"/>
              <a:t> </a:t>
            </a:r>
            <a:r>
              <a:rPr dirty="0"/>
              <a:t>по</a:t>
            </a:r>
            <a:r>
              <a:rPr spc="-5" dirty="0"/>
              <a:t> </a:t>
            </a:r>
            <a:r>
              <a:rPr spc="-15" dirty="0"/>
              <a:t>отдельному</a:t>
            </a:r>
            <a:r>
              <a:rPr spc="-10" dirty="0"/>
              <a:t> </a:t>
            </a:r>
            <a:r>
              <a:rPr spc="-15" dirty="0"/>
              <a:t>учебному</a:t>
            </a:r>
            <a:r>
              <a:rPr spc="-5" dirty="0"/>
              <a:t> </a:t>
            </a:r>
            <a:r>
              <a:rPr spc="-15" dirty="0"/>
              <a:t>предмету,</a:t>
            </a:r>
          </a:p>
          <a:p>
            <a:pPr marL="4445" algn="ctr">
              <a:lnSpc>
                <a:spcPct val="100000"/>
              </a:lnSpc>
              <a:spcBef>
                <a:spcPts val="315"/>
              </a:spcBef>
            </a:pPr>
            <a:r>
              <a:rPr b="0" spc="-60" dirty="0">
                <a:latin typeface="Microsoft Sans Serif"/>
                <a:cs typeface="Microsoft Sans Serif"/>
              </a:rPr>
              <a:t>ФОП</a:t>
            </a:r>
            <a:r>
              <a:rPr b="0" spc="-5" dirty="0">
                <a:latin typeface="Microsoft Sans Serif"/>
                <a:cs typeface="Microsoft Sans Serif"/>
              </a:rPr>
              <a:t> ООО </a:t>
            </a:r>
            <a:r>
              <a:rPr b="0" dirty="0">
                <a:latin typeface="Microsoft Sans Serif"/>
                <a:cs typeface="Microsoft Sans Serif"/>
              </a:rPr>
              <a:t>/</a:t>
            </a:r>
            <a:r>
              <a:rPr b="0" spc="-5" dirty="0">
                <a:latin typeface="Microsoft Sans Serif"/>
                <a:cs typeface="Microsoft Sans Serif"/>
              </a:rPr>
              <a:t> </a:t>
            </a:r>
            <a:r>
              <a:rPr b="0" spc="-20" dirty="0">
                <a:latin typeface="Microsoft Sans Serif"/>
                <a:cs typeface="Microsoft Sans Serif"/>
              </a:rPr>
              <a:t>СОО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8775" y="914983"/>
            <a:ext cx="7562850" cy="2593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18.26.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Особенности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отдельному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учебному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предмету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фиксируются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приложении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90" dirty="0">
                <a:latin typeface="Microsoft Sans Serif"/>
                <a:cs typeface="Microsoft Sans Serif"/>
              </a:rPr>
              <a:t>к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ООП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ООО/СОО.</a:t>
            </a:r>
            <a:endParaRPr sz="1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Описание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предметных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отдельному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учебному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предмету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включает:</a:t>
            </a:r>
            <a:endParaRPr sz="1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 dirty="0">
              <a:latin typeface="Microsoft Sans Serif"/>
              <a:cs typeface="Microsoft Sans Serif"/>
            </a:endParaRPr>
          </a:p>
          <a:p>
            <a:pPr marL="469900" marR="130175" indent="-336550">
              <a:lnSpc>
                <a:spcPct val="114999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список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итоговых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планируемых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указанием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этапов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формирования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способов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(например,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текущая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(тематическая),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устно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(письменно),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практика);</a:t>
            </a:r>
            <a:endParaRPr sz="1400" dirty="0">
              <a:latin typeface="Microsoft Sans Serif"/>
              <a:cs typeface="Microsoft Sans Serif"/>
            </a:endParaRPr>
          </a:p>
          <a:p>
            <a:pPr marL="469900" marR="290830" indent="-336550">
              <a:lnSpc>
                <a:spcPct val="114999"/>
              </a:lnSpc>
              <a:buChar char="●"/>
              <a:tabLst>
                <a:tab pos="469265" algn="l"/>
                <a:tab pos="46990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требования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90" dirty="0">
                <a:latin typeface="Microsoft Sans Serif"/>
                <a:cs typeface="Microsoft Sans Serif"/>
              </a:rPr>
              <a:t>к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выставлению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отметок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за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промежуточную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аттестацию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(при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необходимости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575" dirty="0">
                <a:latin typeface="Microsoft Sans Serif"/>
                <a:cs typeface="Microsoft Sans Serif"/>
              </a:rPr>
              <a:t>—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учётом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степени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значимости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отметок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за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отдельные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оценочные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процедуры);</a:t>
            </a:r>
            <a:endParaRPr sz="1400" dirty="0">
              <a:latin typeface="Microsoft Sans Serif"/>
              <a:cs typeface="Microsoft Sans Serif"/>
            </a:endParaRPr>
          </a:p>
          <a:p>
            <a:pPr marL="469900" indent="-336550">
              <a:lnSpc>
                <a:spcPct val="100000"/>
              </a:lnSpc>
              <a:spcBef>
                <a:spcPts val="254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25" dirty="0">
                <a:latin typeface="Microsoft Sans Serif"/>
                <a:cs typeface="Microsoft Sans Serif"/>
              </a:rPr>
              <a:t>график</a:t>
            </a:r>
            <a:r>
              <a:rPr sz="1400" spc="-15" dirty="0">
                <a:latin typeface="Microsoft Sans Serif"/>
                <a:cs typeface="Microsoft Sans Serif"/>
              </a:rPr>
              <a:t> контрольных</a:t>
            </a:r>
            <a:r>
              <a:rPr sz="1400" spc="-10" dirty="0">
                <a:latin typeface="Microsoft Sans Serif"/>
                <a:cs typeface="Microsoft Sans Serif"/>
              </a:rPr>
              <a:t> мероприятий.</a:t>
            </a:r>
            <a:endParaRPr sz="1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6249" y="352568"/>
            <a:ext cx="38398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Основные</a:t>
            </a:r>
            <a:r>
              <a:rPr spc="-25" dirty="0"/>
              <a:t> </a:t>
            </a:r>
            <a:r>
              <a:rPr dirty="0"/>
              <a:t>понятия</a:t>
            </a:r>
            <a:r>
              <a:rPr spc="-25" dirty="0"/>
              <a:t> </a:t>
            </a:r>
            <a:r>
              <a:rPr dirty="0"/>
              <a:t>в</a:t>
            </a:r>
            <a:r>
              <a:rPr spc="-25" dirty="0"/>
              <a:t> </a:t>
            </a:r>
            <a:r>
              <a:rPr spc="-10" dirty="0"/>
              <a:t>оценивании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0043" y="840307"/>
            <a:ext cx="6875145" cy="291600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9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системно-деятельностный,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уровневый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критериальный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подход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оценивании;</a:t>
            </a:r>
            <a:endParaRPr sz="1400" dirty="0">
              <a:latin typeface="Microsoft Sans Serif"/>
              <a:cs typeface="Microsoft Sans Serif"/>
            </a:endParaRPr>
          </a:p>
          <a:p>
            <a:pPr marL="348615" indent="-336550">
              <a:lnSpc>
                <a:spcPct val="100000"/>
              </a:lnSpc>
              <a:spcBef>
                <a:spcPts val="8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внутренняя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внешняя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оценка;</a:t>
            </a:r>
            <a:endParaRPr sz="1400" dirty="0">
              <a:latin typeface="Microsoft Sans Serif"/>
              <a:cs typeface="Microsoft Sans Serif"/>
            </a:endParaRPr>
          </a:p>
          <a:p>
            <a:pPr marL="348615" indent="-336550">
              <a:lnSpc>
                <a:spcPct val="100000"/>
              </a:lnSpc>
              <a:spcBef>
                <a:spcPts val="8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стартовая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диагностика;</a:t>
            </a:r>
            <a:endParaRPr sz="1400" dirty="0">
              <a:latin typeface="Microsoft Sans Serif"/>
              <a:cs typeface="Microsoft Sans Serif"/>
            </a:endParaRPr>
          </a:p>
          <a:p>
            <a:pPr marL="348615" indent="-336550">
              <a:lnSpc>
                <a:spcPct val="100000"/>
              </a:lnSpc>
              <a:spcBef>
                <a:spcPts val="8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текущая </a:t>
            </a:r>
            <a:r>
              <a:rPr sz="1400" spc="-20" dirty="0">
                <a:latin typeface="Microsoft Sans Serif"/>
                <a:cs typeface="Microsoft Sans Serif"/>
              </a:rPr>
              <a:t>оценка;</a:t>
            </a:r>
            <a:endParaRPr sz="1400" dirty="0">
              <a:latin typeface="Microsoft Sans Serif"/>
              <a:cs typeface="Microsoft Sans Serif"/>
            </a:endParaRPr>
          </a:p>
          <a:p>
            <a:pPr marL="348615" indent="-336550">
              <a:lnSpc>
                <a:spcPct val="100000"/>
              </a:lnSpc>
              <a:spcBef>
                <a:spcPts val="8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тематическая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оценка;</a:t>
            </a:r>
            <a:endParaRPr sz="1400" dirty="0">
              <a:latin typeface="Microsoft Sans Serif"/>
              <a:cs typeface="Microsoft Sans Serif"/>
            </a:endParaRPr>
          </a:p>
          <a:p>
            <a:pPr marL="348615" indent="-336550">
              <a:lnSpc>
                <a:spcPct val="100000"/>
              </a:lnSpc>
              <a:spcBef>
                <a:spcPts val="8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внутренний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мониторинг;</a:t>
            </a:r>
            <a:endParaRPr sz="1400" dirty="0">
              <a:latin typeface="Microsoft Sans Serif"/>
              <a:cs typeface="Microsoft Sans Serif"/>
            </a:endParaRPr>
          </a:p>
          <a:p>
            <a:pPr marL="348615" indent="-336550">
              <a:lnSpc>
                <a:spcPct val="100000"/>
              </a:lnSpc>
              <a:spcBef>
                <a:spcPts val="8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текущий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контроль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успеваемости;</a:t>
            </a:r>
            <a:endParaRPr sz="1400" dirty="0">
              <a:latin typeface="Microsoft Sans Serif"/>
              <a:cs typeface="Microsoft Sans Serif"/>
            </a:endParaRPr>
          </a:p>
          <a:p>
            <a:pPr marL="348615" indent="-336550">
              <a:lnSpc>
                <a:spcPct val="100000"/>
              </a:lnSpc>
              <a:spcBef>
                <a:spcPts val="84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промежуточная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аттестация.</a:t>
            </a:r>
            <a:endParaRPr sz="1400" dirty="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5600" y="3271500"/>
            <a:ext cx="2916000" cy="18720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756124" y="4778067"/>
            <a:ext cx="387875" cy="154529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8221" y="352568"/>
            <a:ext cx="53340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Основные</a:t>
            </a:r>
            <a:r>
              <a:rPr spc="-15" dirty="0"/>
              <a:t> </a:t>
            </a:r>
            <a:r>
              <a:rPr spc="-10" dirty="0"/>
              <a:t>требования</a:t>
            </a:r>
            <a:r>
              <a:rPr spc="-15" dirty="0"/>
              <a:t> </a:t>
            </a:r>
            <a:r>
              <a:rPr dirty="0"/>
              <a:t>к</a:t>
            </a:r>
            <a:r>
              <a:rPr spc="-10" dirty="0"/>
              <a:t> </a:t>
            </a:r>
            <a:r>
              <a:rPr spc="-10" dirty="0" err="1" smtClean="0"/>
              <a:t>оцениванию</a:t>
            </a:r>
            <a:endParaRPr spc="-1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720043" y="914983"/>
            <a:ext cx="7670165" cy="247904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35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Основой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для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разработки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системы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качества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являются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планируемые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результаты.</a:t>
            </a:r>
            <a:endParaRPr sz="1400">
              <a:latin typeface="Microsoft Sans Serif"/>
              <a:cs typeface="Microsoft Sans Serif"/>
            </a:endParaRPr>
          </a:p>
          <a:p>
            <a:pPr marL="348615" marR="369570" indent="-336550">
              <a:lnSpc>
                <a:spcPct val="114999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Оценка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носит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комплексный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характер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(оцениваются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личностные,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метапредметные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предметные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результаты).</a:t>
            </a:r>
            <a:endParaRPr sz="1400">
              <a:latin typeface="Microsoft Sans Serif"/>
              <a:cs typeface="Microsoft Sans Serif"/>
            </a:endParaRPr>
          </a:p>
          <a:p>
            <a:pPr marL="348615" marR="5080" indent="-336550">
              <a:lnSpc>
                <a:spcPct val="114999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45" dirty="0">
                <a:latin typeface="Microsoft Sans Serif"/>
                <a:cs typeface="Microsoft Sans Serif"/>
              </a:rPr>
              <a:t>Для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динамики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индивидуальных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образовательных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достижений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итоговой</a:t>
            </a:r>
            <a:r>
              <a:rPr sz="1400" spc="3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используется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комплекс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согласованных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между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собой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процедур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(стартовой,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текущей, 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тематической,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промежуточной).</a:t>
            </a:r>
            <a:endParaRPr sz="1400">
              <a:latin typeface="Microsoft Sans Serif"/>
              <a:cs typeface="Microsoft Sans Serif"/>
            </a:endParaRPr>
          </a:p>
          <a:p>
            <a:pPr marL="348615" marR="120014" indent="-336550">
              <a:lnSpc>
                <a:spcPct val="114999"/>
              </a:lnSpc>
              <a:buChar char="●"/>
              <a:tabLst>
                <a:tab pos="347980" algn="l"/>
                <a:tab pos="34925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Используются</a:t>
            </a:r>
            <a:r>
              <a:rPr sz="1400" spc="7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разнообразные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формы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методы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оценки,</a:t>
            </a:r>
            <a:r>
              <a:rPr sz="1400" spc="2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взаимно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дополняющие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друг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друга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(стандартизированные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нестандартизированные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методы,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устные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письменные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работы,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проекты,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практические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работы,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индивидуальные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групповые,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само-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взаимооценка,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наблюдения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др.).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026" name="Picture 2" descr="C:\Users\Ирина\Downloads\1v7mz46tjb61acbnt0u70fawi7qnnb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451500"/>
            <a:ext cx="1692000" cy="169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1080" marR="5080" indent="-1008380">
              <a:lnSpc>
                <a:spcPct val="114599"/>
              </a:lnSpc>
              <a:spcBef>
                <a:spcPts val="100"/>
              </a:spcBef>
            </a:pPr>
            <a:r>
              <a:rPr spc="-10" dirty="0"/>
              <a:t>Система </a:t>
            </a:r>
            <a:r>
              <a:rPr spc="-5" dirty="0"/>
              <a:t>оценки </a:t>
            </a:r>
            <a:r>
              <a:rPr spc="-10" dirty="0"/>
              <a:t>достижения планируемых</a:t>
            </a:r>
            <a:r>
              <a:rPr spc="-5" dirty="0"/>
              <a:t> </a:t>
            </a:r>
            <a:r>
              <a:rPr spc="-30" dirty="0"/>
              <a:t>результатов</a:t>
            </a:r>
            <a:r>
              <a:rPr spc="-5" dirty="0"/>
              <a:t> </a:t>
            </a:r>
            <a:r>
              <a:rPr spc="-10" dirty="0"/>
              <a:t>освоения </a:t>
            </a:r>
            <a:r>
              <a:rPr spc="-484" dirty="0"/>
              <a:t> </a:t>
            </a:r>
            <a:r>
              <a:rPr spc="-10" dirty="0"/>
              <a:t>основной образовательной</a:t>
            </a:r>
            <a:r>
              <a:rPr spc="-5" dirty="0"/>
              <a:t> </a:t>
            </a:r>
            <a:r>
              <a:rPr dirty="0"/>
              <a:t>программы</a:t>
            </a:r>
            <a:r>
              <a:rPr spc="-5" dirty="0"/>
              <a:t> </a:t>
            </a:r>
            <a:r>
              <a:rPr spc="-15" dirty="0"/>
              <a:t>должна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213449" y="1181174"/>
            <a:ext cx="4735830" cy="3886835"/>
            <a:chOff x="4213449" y="1181174"/>
            <a:chExt cx="4735830" cy="3886835"/>
          </a:xfrm>
        </p:grpSpPr>
        <p:sp>
          <p:nvSpPr>
            <p:cNvPr id="5" name="object 5"/>
            <p:cNvSpPr/>
            <p:nvPr/>
          </p:nvSpPr>
          <p:spPr>
            <a:xfrm>
              <a:off x="4222974" y="1190699"/>
              <a:ext cx="4716780" cy="3867785"/>
            </a:xfrm>
            <a:custGeom>
              <a:avLst/>
              <a:gdLst/>
              <a:ahLst/>
              <a:cxnLst/>
              <a:rect l="l" t="t" r="r" b="b"/>
              <a:pathLst>
                <a:path w="4716780" h="3867785">
                  <a:moveTo>
                    <a:pt x="0" y="0"/>
                  </a:moveTo>
                  <a:lnTo>
                    <a:pt x="4716599" y="0"/>
                  </a:lnTo>
                  <a:lnTo>
                    <a:pt x="4716599" y="3867599"/>
                  </a:lnTo>
                  <a:lnTo>
                    <a:pt x="0" y="3867599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008C6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308699" y="1428824"/>
              <a:ext cx="3383279" cy="152400"/>
            </a:xfrm>
            <a:custGeom>
              <a:avLst/>
              <a:gdLst/>
              <a:ahLst/>
              <a:cxnLst/>
              <a:rect l="l" t="t" r="r" b="b"/>
              <a:pathLst>
                <a:path w="3383279" h="152400">
                  <a:moveTo>
                    <a:pt x="3382780" y="152400"/>
                  </a:moveTo>
                  <a:lnTo>
                    <a:pt x="0" y="152400"/>
                  </a:lnTo>
                  <a:lnTo>
                    <a:pt x="0" y="0"/>
                  </a:lnTo>
                  <a:lnTo>
                    <a:pt x="3382780" y="0"/>
                  </a:lnTo>
                  <a:lnTo>
                    <a:pt x="3382780" y="15240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96000" y="1563444"/>
            <a:ext cx="4529455" cy="78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0525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содержание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оценки,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критерии,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процедуры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состав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инструментария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оценивания,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формы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представления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результатов,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условия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границы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применения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системы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оценки;</a:t>
            </a:r>
            <a:endParaRPr sz="10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latin typeface="Microsoft Sans Serif"/>
                <a:cs typeface="Microsoft Sans Serif"/>
              </a:rPr>
              <a:t>2)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ориентировать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образовательную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деятельность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на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реализацию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требований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к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результатам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освоения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основной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образовательной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программы;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98389" y="2343224"/>
            <a:ext cx="1243965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000" spc="-55" dirty="0">
                <a:latin typeface="Microsoft Sans Serif"/>
                <a:cs typeface="Microsoft Sans Serif"/>
              </a:rPr>
              <a:t>к</a:t>
            </a:r>
            <a:r>
              <a:rPr sz="1000" spc="-25" dirty="0">
                <a:latin typeface="Microsoft Sans Serif"/>
                <a:cs typeface="Microsoft Sans Serif"/>
              </a:rPr>
              <a:t>омпле</a:t>
            </a:r>
            <a:r>
              <a:rPr sz="1000" spc="-5" dirty="0">
                <a:latin typeface="Microsoft Sans Serif"/>
                <a:cs typeface="Microsoft Sans Serif"/>
              </a:rPr>
              <a:t>ксный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</a:t>
            </a:r>
            <a:r>
              <a:rPr sz="1000" spc="-35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д</a:t>
            </a:r>
            <a:r>
              <a:rPr sz="1000" spc="-15" dirty="0">
                <a:latin typeface="Microsoft Sans Serif"/>
                <a:cs typeface="Microsoft Sans Serif"/>
              </a:rPr>
              <a:t>х</a:t>
            </a:r>
            <a:r>
              <a:rPr sz="1000" spc="-25" dirty="0">
                <a:latin typeface="Microsoft Sans Serif"/>
                <a:cs typeface="Microsoft Sans Serif"/>
              </a:rPr>
              <a:t>о</a:t>
            </a:r>
            <a:r>
              <a:rPr sz="1000" dirty="0">
                <a:latin typeface="Microsoft Sans Serif"/>
                <a:cs typeface="Microsoft Sans Serif"/>
              </a:rPr>
              <a:t>д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96000" y="2325445"/>
            <a:ext cx="41097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68220" algn="l"/>
              </a:tabLst>
            </a:pPr>
            <a:r>
              <a:rPr sz="1000" spc="-5" dirty="0">
                <a:latin typeface="Microsoft Sans Serif"/>
                <a:cs typeface="Microsoft Sans Serif"/>
              </a:rPr>
              <a:t>3)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обеспечивать	</a:t>
            </a:r>
            <a:r>
              <a:rPr sz="1000" spc="-65" dirty="0">
                <a:latin typeface="Microsoft Sans Serif"/>
                <a:cs typeface="Microsoft Sans Serif"/>
              </a:rPr>
              <a:t>к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оценке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результатов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освоения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96000" y="2477845"/>
            <a:ext cx="401764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Microsoft Sans Serif"/>
                <a:cs typeface="Microsoft Sans Serif"/>
              </a:rPr>
              <a:t>основной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образовательной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программы,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позволяющий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вести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оценку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предметных,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метапредметных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личностных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результатов;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96000" y="2782645"/>
            <a:ext cx="9798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Microsoft Sans Serif"/>
                <a:cs typeface="Microsoft Sans Serif"/>
              </a:rPr>
              <a:t>4)</a:t>
            </a:r>
            <a:r>
              <a:rPr sz="1000" spc="-3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обеспечивать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98389" y="2800424"/>
            <a:ext cx="278003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000" spc="-15" dirty="0">
                <a:latin typeface="Microsoft Sans Serif"/>
                <a:cs typeface="Microsoft Sans Serif"/>
              </a:rPr>
              <a:t>оценку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динамики</a:t>
            </a:r>
            <a:r>
              <a:rPr sz="1000" spc="-5" dirty="0">
                <a:latin typeface="Microsoft Sans Serif"/>
                <a:cs typeface="Microsoft Sans Serif"/>
              </a:rPr>
              <a:t> индивидуальных</a:t>
            </a:r>
            <a:r>
              <a:rPr sz="1000" spc="-10" dirty="0">
                <a:latin typeface="Microsoft Sans Serif"/>
                <a:cs typeface="Microsoft Sans Serif"/>
              </a:rPr>
              <a:t> достижений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96000" y="2935045"/>
            <a:ext cx="40652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Microsoft Sans Serif"/>
                <a:cs typeface="Microsoft Sans Serif"/>
              </a:rPr>
              <a:t>обучающихся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процессе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освоения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основной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общеобразовательной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программы;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96000" y="3239845"/>
            <a:ext cx="21158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latin typeface="Microsoft Sans Serif"/>
                <a:cs typeface="Microsoft Sans Serif"/>
              </a:rPr>
              <a:t>5)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предусматривать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использование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33812" y="3257625"/>
            <a:ext cx="194056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000" spc="-15" dirty="0">
                <a:latin typeface="Microsoft Sans Serif"/>
                <a:cs typeface="Microsoft Sans Serif"/>
              </a:rPr>
              <a:t>разнообразных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методов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форм,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6000" y="3392244"/>
            <a:ext cx="449580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8796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latin typeface="Microsoft Sans Serif"/>
                <a:cs typeface="Microsoft Sans Serif"/>
              </a:rPr>
              <a:t>взаимно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дополняющих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друг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друга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(таких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40" dirty="0">
                <a:latin typeface="Microsoft Sans Serif"/>
                <a:cs typeface="Microsoft Sans Serif"/>
              </a:rPr>
              <a:t>как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стандартизированные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письменные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устные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работы,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проекты,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конкурсы,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практические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работы,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творческие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работы,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самоанализ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самооценка,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наблюдения,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испытания </a:t>
            </a:r>
            <a:r>
              <a:rPr sz="1000" spc="-5" dirty="0">
                <a:latin typeface="Microsoft Sans Serif"/>
                <a:cs typeface="Microsoft Sans Serif"/>
              </a:rPr>
              <a:t> (тесты)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иное);</a:t>
            </a:r>
            <a:endParaRPr sz="10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latin typeface="Microsoft Sans Serif"/>
                <a:cs typeface="Microsoft Sans Serif"/>
              </a:rPr>
              <a:t>6)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позволять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использовать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результаты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итоговой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оценки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выпускников, 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характеризующие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уровень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достижения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планируемых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результатов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освоения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основной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образовательной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программы,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оценке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деятельности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организации,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осуществляющей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образовательную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деятельность,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педагогических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работников.</a:t>
            </a:r>
            <a:endParaRPr sz="100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95825" y="1181174"/>
            <a:ext cx="3705225" cy="3886835"/>
            <a:chOff x="195825" y="1181174"/>
            <a:chExt cx="3705225" cy="3886835"/>
          </a:xfrm>
        </p:grpSpPr>
        <p:sp>
          <p:nvSpPr>
            <p:cNvPr id="18" name="object 18"/>
            <p:cNvSpPr/>
            <p:nvPr/>
          </p:nvSpPr>
          <p:spPr>
            <a:xfrm>
              <a:off x="205350" y="1190699"/>
              <a:ext cx="3686175" cy="3867785"/>
            </a:xfrm>
            <a:custGeom>
              <a:avLst/>
              <a:gdLst/>
              <a:ahLst/>
              <a:cxnLst/>
              <a:rect l="l" t="t" r="r" b="b"/>
              <a:pathLst>
                <a:path w="3686175" h="3867785">
                  <a:moveTo>
                    <a:pt x="0" y="0"/>
                  </a:moveTo>
                  <a:lnTo>
                    <a:pt x="3685799" y="0"/>
                  </a:lnTo>
                  <a:lnTo>
                    <a:pt x="3685799" y="3867599"/>
                  </a:lnTo>
                  <a:lnTo>
                    <a:pt x="0" y="3867599"/>
                  </a:lnTo>
                  <a:lnTo>
                    <a:pt x="0" y="0"/>
                  </a:lnTo>
                  <a:close/>
                </a:path>
              </a:pathLst>
            </a:custGeom>
            <a:ln w="19049">
              <a:solidFill>
                <a:srgbClr val="008C6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367342" y="1581224"/>
              <a:ext cx="1266190" cy="152400"/>
            </a:xfrm>
            <a:custGeom>
              <a:avLst/>
              <a:gdLst/>
              <a:ahLst/>
              <a:cxnLst/>
              <a:rect l="l" t="t" r="r" b="b"/>
              <a:pathLst>
                <a:path w="1266189" h="152400">
                  <a:moveTo>
                    <a:pt x="1266094" y="152400"/>
                  </a:moveTo>
                  <a:lnTo>
                    <a:pt x="0" y="152400"/>
                  </a:lnTo>
                  <a:lnTo>
                    <a:pt x="0" y="0"/>
                  </a:lnTo>
                  <a:lnTo>
                    <a:pt x="1266094" y="0"/>
                  </a:lnTo>
                  <a:lnTo>
                    <a:pt x="1266094" y="15240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76445" y="1563444"/>
            <a:ext cx="2806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2085">
              <a:lnSpc>
                <a:spcPct val="100000"/>
              </a:lnSpc>
              <a:spcBef>
                <a:spcPts val="100"/>
              </a:spcBef>
              <a:buChar char="●"/>
              <a:tabLst>
                <a:tab pos="18478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20" dirty="0">
                <a:latin typeface="Microsoft Sans Serif"/>
                <a:cs typeface="Microsoft Sans Serif"/>
              </a:rPr>
              <a:t>б</a:t>
            </a:r>
            <a:r>
              <a:rPr sz="1000" spc="-10" dirty="0">
                <a:latin typeface="Microsoft Sans Serif"/>
                <a:cs typeface="Microsoft Sans Serif"/>
              </a:rPr>
              <a:t>есп</a:t>
            </a:r>
            <a:r>
              <a:rPr sz="1000" spc="-40" dirty="0">
                <a:latin typeface="Microsoft Sans Serif"/>
                <a:cs typeface="Microsoft Sans Serif"/>
              </a:rPr>
              <a:t>е</a:t>
            </a:r>
            <a:r>
              <a:rPr sz="1000" spc="-10" dirty="0">
                <a:latin typeface="Microsoft Sans Serif"/>
                <a:cs typeface="Microsoft Sans Serif"/>
              </a:rPr>
              <a:t>чи</a:t>
            </a:r>
            <a:r>
              <a:rPr sz="1000" spc="-20" dirty="0">
                <a:latin typeface="Microsoft Sans Serif"/>
                <a:cs typeface="Microsoft Sans Serif"/>
              </a:rPr>
              <a:t>в</a:t>
            </a:r>
            <a:r>
              <a:rPr sz="1000" spc="-25" dirty="0">
                <a:latin typeface="Microsoft Sans Serif"/>
                <a:cs typeface="Microsoft Sans Serif"/>
              </a:rPr>
              <a:t>а</a:t>
            </a:r>
            <a:r>
              <a:rPr sz="1000" spc="-5" dirty="0">
                <a:latin typeface="Microsoft Sans Serif"/>
                <a:cs typeface="Microsoft Sans Serif"/>
              </a:rPr>
              <a:t>ть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5" dirty="0">
                <a:latin typeface="Microsoft Sans Serif"/>
                <a:cs typeface="Microsoft Sans Serif"/>
              </a:rPr>
              <a:t>к</a:t>
            </a:r>
            <a:r>
              <a:rPr sz="1000" spc="-25" dirty="0">
                <a:latin typeface="Microsoft Sans Serif"/>
                <a:cs typeface="Microsoft Sans Serif"/>
              </a:rPr>
              <a:t>омпле</a:t>
            </a:r>
            <a:r>
              <a:rPr sz="1000" spc="-5" dirty="0">
                <a:latin typeface="Microsoft Sans Serif"/>
                <a:cs typeface="Microsoft Sans Serif"/>
              </a:rPr>
              <a:t>ксный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</a:t>
            </a:r>
            <a:r>
              <a:rPr sz="1000" spc="-35" dirty="0">
                <a:latin typeface="Microsoft Sans Serif"/>
                <a:cs typeface="Microsoft Sans Serif"/>
              </a:rPr>
              <a:t>о</a:t>
            </a:r>
            <a:r>
              <a:rPr sz="1000" spc="-5" dirty="0">
                <a:latin typeface="Microsoft Sans Serif"/>
                <a:cs typeface="Microsoft Sans Serif"/>
              </a:rPr>
              <a:t>д</a:t>
            </a:r>
            <a:r>
              <a:rPr sz="1000" spc="-15" dirty="0">
                <a:latin typeface="Microsoft Sans Serif"/>
                <a:cs typeface="Microsoft Sans Serif"/>
              </a:rPr>
              <a:t>х</a:t>
            </a:r>
            <a:r>
              <a:rPr sz="1000" spc="-25" dirty="0">
                <a:latin typeface="Microsoft Sans Serif"/>
                <a:cs typeface="Microsoft Sans Serif"/>
              </a:rPr>
              <a:t>о</a:t>
            </a:r>
            <a:r>
              <a:rPr sz="1000" dirty="0">
                <a:latin typeface="Microsoft Sans Serif"/>
                <a:cs typeface="Microsoft Sans Serif"/>
              </a:rPr>
              <a:t>д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65" dirty="0">
                <a:latin typeface="Microsoft Sans Serif"/>
                <a:cs typeface="Microsoft Sans Serif"/>
              </a:rPr>
              <a:t>к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20" dirty="0">
                <a:latin typeface="Microsoft Sans Serif"/>
                <a:cs typeface="Microsoft Sans Serif"/>
              </a:rPr>
              <a:t>ц</a:t>
            </a:r>
            <a:r>
              <a:rPr sz="1000" spc="-30" dirty="0">
                <a:latin typeface="Microsoft Sans Serif"/>
                <a:cs typeface="Microsoft Sans Serif"/>
              </a:rPr>
              <a:t>ен</a:t>
            </a:r>
            <a:r>
              <a:rPr sz="1000" spc="-15" dirty="0">
                <a:latin typeface="Microsoft Sans Serif"/>
                <a:cs typeface="Microsoft Sans Serif"/>
              </a:rPr>
              <a:t>к</a:t>
            </a:r>
            <a:r>
              <a:rPr sz="1000" dirty="0">
                <a:latin typeface="Microsoft Sans Serif"/>
                <a:cs typeface="Microsoft Sans Serif"/>
              </a:rPr>
              <a:t>е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108585">
                <a:lnSpc>
                  <a:spcPct val="100000"/>
                </a:lnSpc>
                <a:spcBef>
                  <a:spcPts val="5"/>
                </a:spcBef>
              </a:pPr>
              <a:t>5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376445" y="1715844"/>
            <a:ext cx="32861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latin typeface="Microsoft Sans Serif"/>
                <a:cs typeface="Microsoft Sans Serif"/>
              </a:rPr>
              <a:t>результатов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освоения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программы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основного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общего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образования,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позволяющий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осуществлять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оценку 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предметных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метапредметных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результатов;</a:t>
            </a:r>
            <a:endParaRPr sz="1000">
              <a:latin typeface="Microsoft Sans Serif"/>
              <a:cs typeface="Microsoft Sans Serif"/>
            </a:endParaRPr>
          </a:p>
          <a:p>
            <a:pPr marL="184150" indent="-172085">
              <a:lnSpc>
                <a:spcPct val="100000"/>
              </a:lnSpc>
              <a:buChar char="●"/>
              <a:tabLst>
                <a:tab pos="184785" algn="l"/>
              </a:tabLst>
            </a:pPr>
            <a:r>
              <a:rPr sz="1000" spc="-15" dirty="0">
                <a:latin typeface="Microsoft Sans Serif"/>
                <a:cs typeface="Microsoft Sans Serif"/>
              </a:rPr>
              <a:t>предусматривать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оценку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учет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результатов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8374" y="2325445"/>
            <a:ext cx="91059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5" dirty="0">
                <a:latin typeface="Microsoft Sans Serif"/>
                <a:cs typeface="Microsoft Sans Serif"/>
              </a:rPr>
              <a:t>использования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81277" y="2343224"/>
            <a:ext cx="190500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000" spc="-15" dirty="0">
                <a:latin typeface="Microsoft Sans Serif"/>
                <a:cs typeface="Microsoft Sans Serif"/>
              </a:rPr>
              <a:t>разнообразных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методов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форм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8374" y="2477845"/>
            <a:ext cx="319722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Microsoft Sans Serif"/>
                <a:cs typeface="Microsoft Sans Serif"/>
              </a:rPr>
              <a:t>обучения,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взаимно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дополняющих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друг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друга,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том </a:t>
            </a:r>
            <a:r>
              <a:rPr sz="1000" spc="-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числе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проектов,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практических,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командных, 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исследовательских,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творческих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30" dirty="0">
                <a:latin typeface="Microsoft Sans Serif"/>
                <a:cs typeface="Microsoft Sans Serif"/>
              </a:rPr>
              <a:t>работ,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самоанализа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самооценки,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взаимооценки,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наблюдения,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испытаний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(тестов),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динамических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показателей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освоения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навыков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знаний,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том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числе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формируемых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 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использованием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цифровых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технологий;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76445" y="3544644"/>
            <a:ext cx="12179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indent="-172085">
              <a:lnSpc>
                <a:spcPct val="100000"/>
              </a:lnSpc>
              <a:spcBef>
                <a:spcPts val="100"/>
              </a:spcBef>
              <a:buChar char="●"/>
              <a:tabLst>
                <a:tab pos="184785" algn="l"/>
              </a:tabLst>
            </a:pPr>
            <a:r>
              <a:rPr sz="1000" spc="-15" dirty="0">
                <a:latin typeface="Microsoft Sans Serif"/>
                <a:cs typeface="Microsoft Sans Serif"/>
              </a:rPr>
              <a:t>предусматривать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15974" y="3562424"/>
            <a:ext cx="154051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000" spc="-15" dirty="0">
                <a:latin typeface="Microsoft Sans Serif"/>
                <a:cs typeface="Microsoft Sans Serif"/>
              </a:rPr>
              <a:t>оценку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динамики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учебных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61074" y="3714825"/>
            <a:ext cx="704850" cy="15240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60"/>
              </a:lnSpc>
            </a:pPr>
            <a:r>
              <a:rPr sz="1000" spc="-10" dirty="0">
                <a:latin typeface="Microsoft Sans Serif"/>
                <a:cs typeface="Microsoft Sans Serif"/>
              </a:rPr>
              <a:t>достижений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88227" y="3697044"/>
            <a:ext cx="8667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latin typeface="Microsoft Sans Serif"/>
                <a:cs typeface="Microsoft Sans Serif"/>
              </a:rPr>
              <a:t>о</a:t>
            </a:r>
            <a:r>
              <a:rPr sz="1000" spc="-30" dirty="0">
                <a:latin typeface="Microsoft Sans Serif"/>
                <a:cs typeface="Microsoft Sans Serif"/>
              </a:rPr>
              <a:t>б</a:t>
            </a:r>
            <a:r>
              <a:rPr sz="1000" spc="-5" dirty="0">
                <a:latin typeface="Microsoft Sans Serif"/>
                <a:cs typeface="Microsoft Sans Serif"/>
              </a:rPr>
              <a:t>учающи</a:t>
            </a:r>
            <a:r>
              <a:rPr sz="1000" spc="-20" dirty="0">
                <a:latin typeface="Microsoft Sans Serif"/>
                <a:cs typeface="Microsoft Sans Serif"/>
              </a:rPr>
              <a:t>х</a:t>
            </a:r>
            <a:r>
              <a:rPr sz="1000" spc="-5" dirty="0">
                <a:latin typeface="Microsoft Sans Serif"/>
                <a:cs typeface="Microsoft Sans Serif"/>
              </a:rPr>
              <a:t>ся;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6445" y="3849444"/>
            <a:ext cx="324548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0" marR="5080" indent="-172085">
              <a:lnSpc>
                <a:spcPct val="100000"/>
              </a:lnSpc>
              <a:spcBef>
                <a:spcPts val="100"/>
              </a:spcBef>
              <a:buChar char="●"/>
              <a:tabLst>
                <a:tab pos="184785" algn="l"/>
              </a:tabLst>
            </a:pPr>
            <a:r>
              <a:rPr sz="1000" spc="-15" dirty="0">
                <a:latin typeface="Microsoft Sans Serif"/>
                <a:cs typeface="Microsoft Sans Serif"/>
              </a:rPr>
              <a:t>обеспечивать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возможность</a:t>
            </a:r>
            <a:r>
              <a:rPr sz="100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получения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объективной </a:t>
            </a:r>
            <a:r>
              <a:rPr sz="1000" spc="-2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информации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о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качестве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подготовки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обучающихся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 </a:t>
            </a:r>
            <a:r>
              <a:rPr sz="1000" spc="-254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интересах</a:t>
            </a:r>
            <a:r>
              <a:rPr sz="1000" spc="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всех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участников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образовательных </a:t>
            </a:r>
            <a:r>
              <a:rPr sz="1000" spc="-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отношений.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6445" y="901012"/>
            <a:ext cx="8461375" cy="688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5630">
              <a:lnSpc>
                <a:spcPct val="100000"/>
              </a:lnSpc>
              <a:spcBef>
                <a:spcPts val="100"/>
              </a:spcBef>
              <a:tabLst>
                <a:tab pos="4861560" algn="l"/>
              </a:tabLst>
            </a:pPr>
            <a:r>
              <a:rPr sz="1400" b="1" spc="-10" dirty="0">
                <a:latin typeface="Arial"/>
                <a:cs typeface="Arial"/>
              </a:rPr>
              <a:t>ФГОС</a:t>
            </a:r>
            <a:r>
              <a:rPr sz="1400" b="1" spc="-5" dirty="0">
                <a:latin typeface="Arial"/>
                <a:cs typeface="Arial"/>
              </a:rPr>
              <a:t> ООО,</a:t>
            </a:r>
            <a:r>
              <a:rPr sz="1400" b="1" spc="3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п.31.3.	</a:t>
            </a:r>
            <a:r>
              <a:rPr sz="1400" b="1" spc="-10" dirty="0">
                <a:latin typeface="Arial"/>
                <a:cs typeface="Arial"/>
              </a:rPr>
              <a:t>ФГОС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СОО,</a:t>
            </a:r>
            <a:r>
              <a:rPr sz="1400" b="1" spc="3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п.18.1.3</a:t>
            </a:r>
            <a:endParaRPr sz="1400">
              <a:latin typeface="Arial"/>
              <a:cs typeface="Arial"/>
            </a:endParaRPr>
          </a:p>
          <a:p>
            <a:pPr marL="184150" marR="5080" indent="-172085">
              <a:lnSpc>
                <a:spcPct val="100000"/>
              </a:lnSpc>
              <a:spcBef>
                <a:spcPts val="1135"/>
              </a:spcBef>
              <a:buChar char="●"/>
              <a:tabLst>
                <a:tab pos="184785" algn="l"/>
                <a:tab pos="3931920" algn="l"/>
              </a:tabLst>
            </a:pPr>
            <a:r>
              <a:rPr sz="1000" spc="-15" dirty="0">
                <a:latin typeface="Microsoft Sans Serif"/>
                <a:cs typeface="Microsoft Sans Serif"/>
              </a:rPr>
              <a:t>отражать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содержание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критерии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оценки,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формы	</a:t>
            </a:r>
            <a:r>
              <a:rPr sz="1000" spc="-5" dirty="0">
                <a:latin typeface="Microsoft Sans Serif"/>
                <a:cs typeface="Microsoft Sans Serif"/>
              </a:rPr>
              <a:t>1)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закреплять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основные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направления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и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цели</a:t>
            </a:r>
            <a:r>
              <a:rPr sz="1000" spc="1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оценочной</a:t>
            </a:r>
            <a:r>
              <a:rPr sz="1000" spc="1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деятельности, </a:t>
            </a:r>
            <a:r>
              <a:rPr sz="1000" spc="-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представления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25" dirty="0">
                <a:latin typeface="Microsoft Sans Serif"/>
                <a:cs typeface="Microsoft Sans Serif"/>
              </a:rPr>
              <a:t>результатов</a:t>
            </a:r>
            <a:r>
              <a:rPr sz="1000" spc="4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оценочной</a:t>
            </a:r>
            <a:r>
              <a:rPr sz="1000" spc="3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деятельности;	ориентированной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5" dirty="0">
                <a:latin typeface="Microsoft Sans Serif"/>
                <a:cs typeface="Microsoft Sans Serif"/>
              </a:rPr>
              <a:t>на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управление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20" dirty="0">
                <a:latin typeface="Microsoft Sans Serif"/>
                <a:cs typeface="Microsoft Sans Serif"/>
              </a:rPr>
              <a:t>качеством</a:t>
            </a:r>
            <a:r>
              <a:rPr sz="1000" spc="25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образования,</a:t>
            </a:r>
            <a:r>
              <a:rPr sz="1000" spc="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описывать</a:t>
            </a:r>
            <a:r>
              <a:rPr sz="1000" spc="30" dirty="0">
                <a:latin typeface="Microsoft Sans Serif"/>
                <a:cs typeface="Microsoft Sans Serif"/>
              </a:rPr>
              <a:t> </a:t>
            </a:r>
            <a:r>
              <a:rPr sz="1000" spc="-15" dirty="0">
                <a:latin typeface="Microsoft Sans Serif"/>
                <a:cs typeface="Microsoft Sans Serif"/>
              </a:rPr>
              <a:t>объект</a:t>
            </a:r>
            <a:endParaRPr sz="10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2129" y="4766036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595959"/>
                </a:solidFill>
                <a:latin typeface="Microsoft Sans Serif"/>
                <a:cs typeface="Microsoft Sans Serif"/>
              </a:rPr>
              <a:t>7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25" marR="5080" indent="173990">
              <a:lnSpc>
                <a:spcPct val="113999"/>
              </a:lnSpc>
              <a:spcBef>
                <a:spcPts val="100"/>
              </a:spcBef>
            </a:pPr>
            <a:r>
              <a:rPr sz="1700" spc="-10" dirty="0"/>
              <a:t>Система</a:t>
            </a:r>
            <a:r>
              <a:rPr sz="1700" spc="-15" dirty="0"/>
              <a:t> </a:t>
            </a:r>
            <a:r>
              <a:rPr sz="1700" spc="-5" dirty="0"/>
              <a:t>оценки</a:t>
            </a:r>
            <a:r>
              <a:rPr sz="1700" spc="-10" dirty="0"/>
              <a:t> достижения планируемых</a:t>
            </a:r>
            <a:r>
              <a:rPr sz="1700" spc="-15" dirty="0"/>
              <a:t> </a:t>
            </a:r>
            <a:r>
              <a:rPr sz="1700" spc="-25" dirty="0"/>
              <a:t>результатов</a:t>
            </a:r>
            <a:r>
              <a:rPr sz="1700" spc="-10" dirty="0"/>
              <a:t> освоения </a:t>
            </a:r>
            <a:r>
              <a:rPr sz="1700" spc="-5" dirty="0"/>
              <a:t> </a:t>
            </a:r>
            <a:r>
              <a:rPr sz="1700" spc="-10" dirty="0"/>
              <a:t>основной</a:t>
            </a:r>
            <a:r>
              <a:rPr sz="1700" spc="-5" dirty="0"/>
              <a:t> </a:t>
            </a:r>
            <a:r>
              <a:rPr sz="1700" spc="-10" dirty="0"/>
              <a:t>образовательной</a:t>
            </a:r>
            <a:r>
              <a:rPr sz="1700" dirty="0"/>
              <a:t> программы</a:t>
            </a:r>
            <a:r>
              <a:rPr sz="1700" spc="-5" dirty="0"/>
              <a:t> </a:t>
            </a:r>
            <a:r>
              <a:rPr sz="1700" spc="-15" dirty="0"/>
              <a:t>должна</a:t>
            </a:r>
            <a:r>
              <a:rPr sz="1700" dirty="0"/>
              <a:t> </a:t>
            </a:r>
            <a:r>
              <a:rPr sz="1700" spc="-10" dirty="0"/>
              <a:t>включать</a:t>
            </a:r>
            <a:r>
              <a:rPr sz="1700" spc="-5" dirty="0"/>
              <a:t> описание:</a:t>
            </a:r>
            <a:endParaRPr sz="1700"/>
          </a:p>
        </p:txBody>
      </p:sp>
      <p:sp>
        <p:nvSpPr>
          <p:cNvPr id="5" name="object 5"/>
          <p:cNvSpPr/>
          <p:nvPr/>
        </p:nvSpPr>
        <p:spPr>
          <a:xfrm>
            <a:off x="4472549" y="1190699"/>
            <a:ext cx="4211320" cy="3867785"/>
          </a:xfrm>
          <a:custGeom>
            <a:avLst/>
            <a:gdLst/>
            <a:ahLst/>
            <a:cxnLst/>
            <a:rect l="l" t="t" r="r" b="b"/>
            <a:pathLst>
              <a:path w="4211320" h="3867785">
                <a:moveTo>
                  <a:pt x="0" y="0"/>
                </a:moveTo>
                <a:lnTo>
                  <a:pt x="4210799" y="0"/>
                </a:lnTo>
                <a:lnTo>
                  <a:pt x="4210799" y="3867599"/>
                </a:lnTo>
                <a:lnTo>
                  <a:pt x="0" y="38675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8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545575" y="1469973"/>
            <a:ext cx="387794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1)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организации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форм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представления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учета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промежуточной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аттестации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17581" y="1916504"/>
            <a:ext cx="182626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урочной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внеурочной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45575" y="1896692"/>
            <a:ext cx="193611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обучающихся</a:t>
            </a:r>
            <a:r>
              <a:rPr sz="1400" dirty="0">
                <a:latin typeface="Microsoft Sans Serif"/>
                <a:cs typeface="Microsoft Sans Serif"/>
              </a:rPr>
              <a:t> в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рамках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деятельности;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45575" y="2536772"/>
            <a:ext cx="402971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2)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организации,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содержания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критериев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учебным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предметам,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45575" y="2963492"/>
            <a:ext cx="125095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Microsoft Sans Serif"/>
                <a:cs typeface="Microsoft Sans Serif"/>
              </a:rPr>
              <a:t>выносимым</a:t>
            </a:r>
            <a:r>
              <a:rPr sz="1400" spc="-4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на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33243" y="2983304"/>
            <a:ext cx="222504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государственную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итоговую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58275" y="3196664"/>
            <a:ext cx="956310" cy="213360"/>
          </a:xfrm>
          <a:custGeom>
            <a:avLst/>
            <a:gdLst/>
            <a:ahLst/>
            <a:cxnLst/>
            <a:rect l="l" t="t" r="r" b="b"/>
            <a:pathLst>
              <a:path w="956310" h="213360">
                <a:moveTo>
                  <a:pt x="955918" y="213359"/>
                </a:moveTo>
                <a:lnTo>
                  <a:pt x="0" y="213359"/>
                </a:lnTo>
                <a:lnTo>
                  <a:pt x="0" y="0"/>
                </a:lnTo>
                <a:lnTo>
                  <a:pt x="955918" y="0"/>
                </a:lnTo>
                <a:lnTo>
                  <a:pt x="955918" y="2133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545575" y="3176852"/>
            <a:ext cx="10312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аттестацию;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45575" y="3603572"/>
            <a:ext cx="35826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Microsoft Sans Serif"/>
                <a:cs typeface="Microsoft Sans Serif"/>
              </a:rPr>
              <a:t>3)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организации,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критериев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форм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представления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учета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558275" y="4050105"/>
            <a:ext cx="328549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учебно-исследовательской</a:t>
            </a:r>
            <a:r>
              <a:rPr sz="1400" spc="-5" dirty="0">
                <a:latin typeface="Microsoft Sans Serif"/>
                <a:cs typeface="Microsoft Sans Serif"/>
              </a:rPr>
              <a:t> и </a:t>
            </a:r>
            <a:r>
              <a:rPr sz="1400" spc="-15" dirty="0">
                <a:latin typeface="Microsoft Sans Serif"/>
                <a:cs typeface="Microsoft Sans Serif"/>
              </a:rPr>
              <a:t>проектной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45575" y="4243653"/>
            <a:ext cx="23856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деятельности обучающихся.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59827" y="901012"/>
            <a:ext cx="60559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7995" algn="l"/>
              </a:tabLst>
            </a:pPr>
            <a:r>
              <a:rPr sz="1400" b="1" spc="-10" dirty="0">
                <a:latin typeface="Arial"/>
                <a:cs typeface="Arial"/>
              </a:rPr>
              <a:t>ФГОС</a:t>
            </a:r>
            <a:r>
              <a:rPr sz="1400" b="1" spc="-5" dirty="0">
                <a:latin typeface="Arial"/>
                <a:cs typeface="Arial"/>
              </a:rPr>
              <a:t> ООО,</a:t>
            </a:r>
            <a:r>
              <a:rPr sz="1400" b="1" spc="39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п.31.3.	</a:t>
            </a:r>
            <a:r>
              <a:rPr sz="1400" b="1" spc="-10" dirty="0">
                <a:latin typeface="Arial"/>
                <a:cs typeface="Arial"/>
              </a:rPr>
              <a:t>ФГОС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spc="-15" dirty="0">
                <a:latin typeface="Arial"/>
                <a:cs typeface="Arial"/>
              </a:rPr>
              <a:t>СОО,</a:t>
            </a:r>
            <a:r>
              <a:rPr sz="1400" b="1" spc="3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п.18.1.3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29150" y="1190699"/>
            <a:ext cx="4211320" cy="3867785"/>
          </a:xfrm>
          <a:custGeom>
            <a:avLst/>
            <a:gdLst/>
            <a:ahLst/>
            <a:cxnLst/>
            <a:rect l="l" t="t" r="r" b="b"/>
            <a:pathLst>
              <a:path w="4211320" h="3867785">
                <a:moveTo>
                  <a:pt x="0" y="0"/>
                </a:moveTo>
                <a:lnTo>
                  <a:pt x="4210799" y="0"/>
                </a:lnTo>
                <a:lnTo>
                  <a:pt x="4210799" y="3867599"/>
                </a:lnTo>
                <a:lnTo>
                  <a:pt x="0" y="3867599"/>
                </a:lnTo>
                <a:lnTo>
                  <a:pt x="0" y="0"/>
                </a:lnTo>
                <a:close/>
              </a:path>
            </a:pathLst>
          </a:custGeom>
          <a:ln w="19049">
            <a:solidFill>
              <a:srgbClr val="008C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3443" y="1469973"/>
            <a:ext cx="39395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20" dirty="0">
                <a:latin typeface="Microsoft Sans Serif"/>
                <a:cs typeface="Microsoft Sans Serif"/>
              </a:rPr>
              <a:t>промежуточной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аттестации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59375" y="1683332"/>
            <a:ext cx="6146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Microsoft Sans Serif"/>
                <a:cs typeface="Microsoft Sans Serif"/>
              </a:rPr>
              <a:t>рамках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0602" y="1703144"/>
            <a:ext cx="182626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урочной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внеурочной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9375" y="1896692"/>
            <a:ext cx="12084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деятельности;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3443" y="2110052"/>
            <a:ext cx="9340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8615" indent="-336550">
              <a:lnSpc>
                <a:spcPct val="100000"/>
              </a:lnSpc>
              <a:spcBef>
                <a:spcPts val="100"/>
              </a:spcBef>
              <a:buChar char="●"/>
              <a:tabLst>
                <a:tab pos="347980" algn="l"/>
                <a:tab pos="349250" algn="l"/>
              </a:tabLst>
            </a:pPr>
            <a:r>
              <a:rPr sz="1400" spc="-10" dirty="0">
                <a:latin typeface="Microsoft Sans Serif"/>
                <a:cs typeface="Microsoft Sans Serif"/>
              </a:rPr>
              <a:t>о</a:t>
            </a:r>
            <a:r>
              <a:rPr sz="1400" spc="-25" dirty="0">
                <a:latin typeface="Microsoft Sans Serif"/>
                <a:cs typeface="Microsoft Sans Serif"/>
              </a:rPr>
              <a:t>ц</a:t>
            </a:r>
            <a:r>
              <a:rPr sz="1400" spc="-30" dirty="0">
                <a:latin typeface="Microsoft Sans Serif"/>
                <a:cs typeface="Microsoft Sans Serif"/>
              </a:rPr>
              <a:t>енки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94026" y="2129864"/>
            <a:ext cx="899794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latin typeface="Microsoft Sans Serif"/>
                <a:cs typeface="Microsoft Sans Serif"/>
              </a:rPr>
              <a:t>проектной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80764" y="2110052"/>
            <a:ext cx="11588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деятельности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9375" y="2323412"/>
            <a:ext cx="12033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Microsoft Sans Serif"/>
                <a:cs typeface="Microsoft Sans Serif"/>
              </a:rPr>
              <a:t>обучающихся.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2175" y="2750132"/>
            <a:ext cx="3601085" cy="2159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системе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оценки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достижения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планируемых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30" dirty="0">
                <a:latin typeface="Microsoft Sans Serif"/>
                <a:cs typeface="Microsoft Sans Serif"/>
              </a:rPr>
              <a:t>результатов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освоения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программы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основного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общего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образования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обучающимися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35" dirty="0">
                <a:latin typeface="Microsoft Sans Serif"/>
                <a:cs typeface="Microsoft Sans Serif"/>
              </a:rPr>
              <a:t>ОВЗ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предусматривается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создание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специальных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условий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проведения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текущего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контроля </a:t>
            </a:r>
            <a:r>
              <a:rPr sz="1400" spc="-15" dirty="0">
                <a:latin typeface="Microsoft Sans Serif"/>
                <a:cs typeface="Microsoft Sans Serif"/>
              </a:rPr>
              <a:t> успеваемости</a:t>
            </a:r>
            <a:r>
              <a:rPr sz="1400" spc="34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</a:t>
            </a:r>
            <a:r>
              <a:rPr sz="1400" spc="36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промежуточной 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аттестации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в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соответствии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учётом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здоровья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обучающихся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ОВЗ,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их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особыми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образовательными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потребностями.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2129" y="4766036"/>
            <a:ext cx="965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595959"/>
                </a:solidFill>
                <a:latin typeface="Microsoft Sans Serif"/>
                <a:cs typeface="Microsoft Sans Serif"/>
              </a:rPr>
              <a:t>8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38892" y="2578683"/>
            <a:ext cx="6327775" cy="213360"/>
          </a:xfrm>
          <a:custGeom>
            <a:avLst/>
            <a:gdLst/>
            <a:ahLst/>
            <a:cxnLst/>
            <a:rect l="l" t="t" r="r" b="b"/>
            <a:pathLst>
              <a:path w="6327775" h="213360">
                <a:moveTo>
                  <a:pt x="6327321" y="213359"/>
                </a:moveTo>
                <a:lnTo>
                  <a:pt x="0" y="213359"/>
                </a:lnTo>
                <a:lnTo>
                  <a:pt x="0" y="0"/>
                </a:lnTo>
                <a:lnTo>
                  <a:pt x="6327321" y="0"/>
                </a:lnTo>
                <a:lnTo>
                  <a:pt x="6327321" y="2133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89160" y="228743"/>
            <a:ext cx="5654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Системно-деятельностный</a:t>
            </a:r>
            <a:r>
              <a:rPr dirty="0"/>
              <a:t> </a:t>
            </a:r>
            <a:r>
              <a:rPr spc="-20" dirty="0"/>
              <a:t>подход</a:t>
            </a:r>
            <a:r>
              <a:rPr spc="5" dirty="0"/>
              <a:t> </a:t>
            </a:r>
            <a:r>
              <a:rPr dirty="0"/>
              <a:t>в</a:t>
            </a:r>
            <a:r>
              <a:rPr spc="5" dirty="0"/>
              <a:t> </a:t>
            </a:r>
            <a:r>
              <a:rPr spc="-10" dirty="0"/>
              <a:t>оценивании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98775" y="545100"/>
            <a:ext cx="7384415" cy="151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095" algn="ctr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latin typeface="Microsoft Sans Serif"/>
                <a:cs typeface="Microsoft Sans Serif"/>
              </a:rPr>
              <a:t>ФОП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ООО</a:t>
            </a:r>
            <a:r>
              <a:rPr sz="1400" dirty="0">
                <a:latin typeface="Microsoft Sans Serif"/>
                <a:cs typeface="Microsoft Sans Serif"/>
              </a:rPr>
              <a:t> / </a:t>
            </a:r>
            <a:r>
              <a:rPr sz="1400" spc="-10" dirty="0">
                <a:latin typeface="Microsoft Sans Serif"/>
                <a:cs typeface="Microsoft Sans Serif"/>
              </a:rPr>
              <a:t>СОО,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п.18.6.,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18.7</a:t>
            </a:r>
            <a:endParaRPr sz="1400">
              <a:latin typeface="Microsoft Sans Serif"/>
              <a:cs typeface="Microsoft Sans Serif"/>
            </a:endParaRPr>
          </a:p>
          <a:p>
            <a:pPr marL="12700" marR="5080" lvl="1" algn="just">
              <a:lnSpc>
                <a:spcPct val="114999"/>
              </a:lnSpc>
              <a:spcBef>
                <a:spcPts val="1230"/>
              </a:spcBef>
              <a:buAutoNum type="arabicPeriod" startAt="6"/>
              <a:tabLst>
                <a:tab pos="460375" algn="l"/>
              </a:tabLst>
            </a:pP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В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соответствии 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с </a:t>
            </a:r>
            <a:r>
              <a:rPr sz="1400" spc="-65" dirty="0">
                <a:solidFill>
                  <a:srgbClr val="22272F"/>
                </a:solidFill>
                <a:latin typeface="Microsoft Sans Serif"/>
                <a:cs typeface="Microsoft Sans Serif"/>
              </a:rPr>
              <a:t>ФГОС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ООО 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/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СОО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система 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оценки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образовательной организации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реализует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системно-деятельностный,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уровневый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и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комплексный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подходы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400" spc="-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оценке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достижений.</a:t>
            </a:r>
            <a:endParaRPr sz="1400">
              <a:latin typeface="Microsoft Sans Serif"/>
              <a:cs typeface="Microsoft Sans Serif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22272F"/>
              </a:buClr>
              <a:buFont typeface="Microsoft Sans Serif"/>
              <a:buAutoNum type="arabicPeriod" startAt="6"/>
            </a:pPr>
            <a:endParaRPr sz="1150">
              <a:latin typeface="Microsoft Sans Serif"/>
              <a:cs typeface="Microsoft Sans Serif"/>
            </a:endParaRPr>
          </a:p>
          <a:p>
            <a:pPr marL="584200" lvl="1" indent="-572135" algn="just">
              <a:lnSpc>
                <a:spcPct val="100000"/>
              </a:lnSpc>
              <a:buAutoNum type="arabicPeriod" startAt="6"/>
              <a:tabLst>
                <a:tab pos="584835" algn="l"/>
              </a:tabLst>
            </a:pP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Системно-деятельностный</a:t>
            </a:r>
            <a:r>
              <a:rPr sz="1400" spc="10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подход</a:t>
            </a:r>
            <a:r>
              <a:rPr sz="1400" spc="10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400" spc="73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оценке</a:t>
            </a:r>
            <a:r>
              <a:rPr sz="1400" spc="10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1400" spc="10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достижений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775" y="2068143"/>
            <a:ext cx="66452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400" spc="49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проявляется</a:t>
            </a:r>
            <a:r>
              <a:rPr sz="1400" spc="49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400" spc="49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оценке</a:t>
            </a:r>
            <a:r>
              <a:rPr sz="1400" spc="49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способности</a:t>
            </a:r>
            <a:r>
              <a:rPr sz="1400" spc="49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обучающихся</a:t>
            </a:r>
            <a:r>
              <a:rPr sz="1400" spc="49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400" spc="49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решению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39755" y="2087955"/>
            <a:ext cx="647065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уч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е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бно-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1475" y="2333319"/>
            <a:ext cx="379984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познавательных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учебно-практических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задач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98609" y="2313507"/>
            <a:ext cx="21393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, а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40" dirty="0">
                <a:solidFill>
                  <a:srgbClr val="22272F"/>
                </a:solidFill>
                <a:latin typeface="Microsoft Sans Serif"/>
                <a:cs typeface="Microsoft Sans Serif"/>
              </a:rPr>
              <a:t>также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400" spc="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оценке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уровня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75762" y="2333319"/>
            <a:ext cx="141097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ф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ункциональной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1475" y="2578683"/>
            <a:ext cx="1040130" cy="21336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грамотности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12247" y="2558871"/>
            <a:ext cx="626554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обучающихся.</a:t>
            </a:r>
            <a:r>
              <a:rPr sz="1400" spc="3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Он</a:t>
            </a:r>
            <a:r>
              <a:rPr sz="1400" spc="3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обеспечивается</a:t>
            </a:r>
            <a:r>
              <a:rPr sz="1400" spc="3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содержанием</a:t>
            </a:r>
            <a:r>
              <a:rPr sz="1400" spc="3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400" spc="3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критериями</a:t>
            </a:r>
            <a:r>
              <a:rPr sz="1400" spc="3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оценки,</a:t>
            </a:r>
            <a:r>
              <a:rPr sz="1400" spc="3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611475" y="2824047"/>
            <a:ext cx="7343140" cy="1901825"/>
            <a:chOff x="611475" y="2824047"/>
            <a:chExt cx="7343140" cy="1901825"/>
          </a:xfrm>
        </p:grpSpPr>
        <p:sp>
          <p:nvSpPr>
            <p:cNvPr id="17" name="object 17"/>
            <p:cNvSpPr/>
            <p:nvPr/>
          </p:nvSpPr>
          <p:spPr>
            <a:xfrm>
              <a:off x="611475" y="2824047"/>
              <a:ext cx="7343140" cy="213360"/>
            </a:xfrm>
            <a:custGeom>
              <a:avLst/>
              <a:gdLst/>
              <a:ahLst/>
              <a:cxnLst/>
              <a:rect l="l" t="t" r="r" b="b"/>
              <a:pathLst>
                <a:path w="7343140" h="213360">
                  <a:moveTo>
                    <a:pt x="7342931" y="213360"/>
                  </a:moveTo>
                  <a:lnTo>
                    <a:pt x="0" y="213360"/>
                  </a:lnTo>
                  <a:lnTo>
                    <a:pt x="0" y="0"/>
                  </a:lnTo>
                  <a:lnTo>
                    <a:pt x="7342931" y="0"/>
                  </a:lnTo>
                  <a:lnTo>
                    <a:pt x="7342931" y="21336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11475" y="3069411"/>
              <a:ext cx="1945005" cy="213360"/>
            </a:xfrm>
            <a:custGeom>
              <a:avLst/>
              <a:gdLst/>
              <a:ahLst/>
              <a:cxnLst/>
              <a:rect l="l" t="t" r="r" b="b"/>
              <a:pathLst>
                <a:path w="1945005" h="213360">
                  <a:moveTo>
                    <a:pt x="1944986" y="213359"/>
                  </a:moveTo>
                  <a:lnTo>
                    <a:pt x="0" y="213359"/>
                  </a:lnTo>
                  <a:lnTo>
                    <a:pt x="0" y="0"/>
                  </a:lnTo>
                  <a:lnTo>
                    <a:pt x="1944986" y="0"/>
                  </a:lnTo>
                  <a:lnTo>
                    <a:pt x="1944986" y="213359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2739" y="3737940"/>
              <a:ext cx="6958330" cy="988060"/>
            </a:xfrm>
            <a:custGeom>
              <a:avLst/>
              <a:gdLst/>
              <a:ahLst/>
              <a:cxnLst/>
              <a:rect l="l" t="t" r="r" b="b"/>
              <a:pathLst>
                <a:path w="6958330" h="988060">
                  <a:moveTo>
                    <a:pt x="6078740" y="774192"/>
                  </a:moveTo>
                  <a:lnTo>
                    <a:pt x="335927" y="774192"/>
                  </a:lnTo>
                  <a:lnTo>
                    <a:pt x="335927" y="987552"/>
                  </a:lnTo>
                  <a:lnTo>
                    <a:pt x="6078740" y="987552"/>
                  </a:lnTo>
                  <a:lnTo>
                    <a:pt x="6078740" y="774192"/>
                  </a:lnTo>
                  <a:close/>
                </a:path>
                <a:path w="6958330" h="988060">
                  <a:moveTo>
                    <a:pt x="6158484" y="490728"/>
                  </a:moveTo>
                  <a:lnTo>
                    <a:pt x="335927" y="490728"/>
                  </a:lnTo>
                  <a:lnTo>
                    <a:pt x="335927" y="704088"/>
                  </a:lnTo>
                  <a:lnTo>
                    <a:pt x="6158484" y="704088"/>
                  </a:lnTo>
                  <a:lnTo>
                    <a:pt x="6158484" y="490728"/>
                  </a:lnTo>
                  <a:close/>
                </a:path>
                <a:path w="6958330" h="988060">
                  <a:moveTo>
                    <a:pt x="6193447" y="245364"/>
                  </a:moveTo>
                  <a:lnTo>
                    <a:pt x="335927" y="245364"/>
                  </a:lnTo>
                  <a:lnTo>
                    <a:pt x="335927" y="458724"/>
                  </a:lnTo>
                  <a:lnTo>
                    <a:pt x="6193447" y="458724"/>
                  </a:lnTo>
                  <a:lnTo>
                    <a:pt x="6193447" y="245364"/>
                  </a:lnTo>
                  <a:close/>
                </a:path>
                <a:path w="6958330" h="988060">
                  <a:moveTo>
                    <a:pt x="6958025" y="0"/>
                  </a:moveTo>
                  <a:lnTo>
                    <a:pt x="0" y="0"/>
                  </a:lnTo>
                  <a:lnTo>
                    <a:pt x="0" y="213360"/>
                  </a:lnTo>
                  <a:lnTo>
                    <a:pt x="6958025" y="213360"/>
                  </a:lnTo>
                  <a:lnTo>
                    <a:pt x="69580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598775" y="2772231"/>
            <a:ext cx="7369175" cy="195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  <a:tabLst>
                <a:tab pos="888365" algn="l"/>
                <a:tab pos="1703705" algn="l"/>
                <a:tab pos="2740025" algn="l"/>
                <a:tab pos="4014470" algn="l"/>
                <a:tab pos="5086350" algn="l"/>
                <a:tab pos="6054090" algn="l"/>
                <a:tab pos="7261225" algn="l"/>
              </a:tabLst>
            </a:pPr>
            <a:r>
              <a:rPr sz="1400" spc="-65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а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чест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е	</a:t>
            </a:r>
            <a:r>
              <a:rPr sz="1400" spc="-80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оры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х	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выс</a:t>
            </a:r>
            <a:r>
              <a:rPr sz="14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упа</a:t>
            </a:r>
            <a:r>
              <a:rPr sz="14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ю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т	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плани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р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у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емы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е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р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е</a:t>
            </a:r>
            <a:r>
              <a:rPr sz="1400" spc="-80" dirty="0">
                <a:solidFill>
                  <a:srgbClr val="22272F"/>
                </a:solidFill>
                <a:latin typeface="Microsoft Sans Serif"/>
                <a:cs typeface="Microsoft Sans Serif"/>
              </a:rPr>
              <a:t>з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у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л</a:t>
            </a:r>
            <a:r>
              <a:rPr sz="1400" spc="-114" dirty="0">
                <a:solidFill>
                  <a:srgbClr val="22272F"/>
                </a:solidFill>
                <a:latin typeface="Microsoft Sans Serif"/>
                <a:cs typeface="Microsoft Sans Serif"/>
              </a:rPr>
              <a:t>ь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а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ты	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4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б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учения,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выраженны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е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	в 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деятельностной</a:t>
            </a:r>
            <a:r>
              <a:rPr sz="1400" spc="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форме.</a:t>
            </a:r>
            <a:endParaRPr sz="14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400" spc="-50" dirty="0">
                <a:solidFill>
                  <a:srgbClr val="008C65"/>
                </a:solidFill>
                <a:latin typeface="Microsoft Sans Serif"/>
                <a:cs typeface="Microsoft Sans Serif"/>
              </a:rPr>
              <a:t>ФОП</a:t>
            </a:r>
            <a:r>
              <a:rPr sz="1400" spc="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8C65"/>
                </a:solidFill>
                <a:latin typeface="Microsoft Sans Serif"/>
                <a:cs typeface="Microsoft Sans Serif"/>
              </a:rPr>
              <a:t>ООО</a:t>
            </a:r>
            <a:r>
              <a:rPr sz="1400" spc="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008C65"/>
                </a:solidFill>
                <a:latin typeface="Microsoft Sans Serif"/>
                <a:cs typeface="Microsoft Sans Serif"/>
              </a:rPr>
              <a:t>/ </a:t>
            </a: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СОО</a:t>
            </a:r>
            <a:r>
              <a:rPr sz="1400" spc="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учитывает</a:t>
            </a:r>
            <a:r>
              <a:rPr sz="1400" spc="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8C65"/>
                </a:solidFill>
                <a:latin typeface="Microsoft Sans Serif"/>
                <a:cs typeface="Microsoft Sans Serif"/>
              </a:rPr>
              <a:t>(п.16.4.):</a:t>
            </a:r>
            <a:endParaRPr sz="1400" dirty="0">
              <a:latin typeface="Microsoft Sans Serif"/>
              <a:cs typeface="Microsoft Sans Serif"/>
            </a:endParaRPr>
          </a:p>
          <a:p>
            <a:pPr marL="469900" marR="268605" indent="-336550">
              <a:lnSpc>
                <a:spcPct val="114999"/>
              </a:lnSpc>
              <a:spcBef>
                <a:spcPts val="300"/>
              </a:spcBef>
              <a:buChar char="●"/>
              <a:tabLst>
                <a:tab pos="469265" algn="l"/>
                <a:tab pos="469900" algn="l"/>
              </a:tabLst>
            </a:pP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системно-деятельностный</a:t>
            </a:r>
            <a:r>
              <a:rPr sz="1400" spc="1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008C65"/>
                </a:solidFill>
                <a:latin typeface="Microsoft Sans Serif"/>
                <a:cs typeface="Microsoft Sans Serif"/>
              </a:rPr>
              <a:t>подход,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предполагающий</a:t>
            </a:r>
            <a:r>
              <a:rPr sz="1400" spc="2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ориентацию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на</a:t>
            </a:r>
            <a:r>
              <a:rPr sz="1400" spc="2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008C65"/>
                </a:solidFill>
                <a:latin typeface="Microsoft Sans Serif"/>
                <a:cs typeface="Microsoft Sans Serif"/>
              </a:rPr>
              <a:t>результаты </a:t>
            </a:r>
            <a:r>
              <a:rPr sz="1400" spc="-35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обучения,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на</a:t>
            </a:r>
            <a:r>
              <a:rPr sz="1400" spc="2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развитие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активной</a:t>
            </a:r>
            <a:r>
              <a:rPr sz="1400" spc="2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008C65"/>
                </a:solidFill>
                <a:latin typeface="Microsoft Sans Serif"/>
                <a:cs typeface="Microsoft Sans Serif"/>
              </a:rPr>
              <a:t>учебно-познавательной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деятельности </a:t>
            </a:r>
            <a:r>
              <a:rPr sz="1400" spc="-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обучающегося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на</a:t>
            </a:r>
            <a:r>
              <a:rPr sz="1400" spc="2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основе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освоения</a:t>
            </a:r>
            <a:r>
              <a:rPr sz="1400" spc="2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8C65"/>
                </a:solidFill>
                <a:latin typeface="Microsoft Sans Serif"/>
                <a:cs typeface="Microsoft Sans Serif"/>
              </a:rPr>
              <a:t>универсальных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учебных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действий,</a:t>
            </a:r>
            <a:endParaRPr sz="1400" dirty="0">
              <a:latin typeface="Microsoft Sans Serif"/>
              <a:cs typeface="Microsoft Sans Serif"/>
            </a:endParaRPr>
          </a:p>
          <a:p>
            <a:pPr marL="469900">
              <a:lnSpc>
                <a:spcPct val="100000"/>
              </a:lnSpc>
              <a:spcBef>
                <a:spcPts val="550"/>
              </a:spcBef>
            </a:pPr>
            <a:r>
              <a:rPr sz="1400" spc="-20" dirty="0">
                <a:solidFill>
                  <a:srgbClr val="008C65"/>
                </a:solidFill>
                <a:latin typeface="Microsoft Sans Serif"/>
                <a:cs typeface="Microsoft Sans Serif"/>
              </a:rPr>
              <a:t>познания</a:t>
            </a:r>
            <a:r>
              <a:rPr sz="1400" spc="1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8C65"/>
                </a:solidFill>
                <a:latin typeface="Microsoft Sans Serif"/>
                <a:cs typeface="Microsoft Sans Serif"/>
              </a:rPr>
              <a:t>и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освоения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мира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личности,</a:t>
            </a:r>
            <a:r>
              <a:rPr sz="1400" spc="1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формирование</a:t>
            </a:r>
            <a:r>
              <a:rPr sz="1400" spc="2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008C65"/>
                </a:solidFill>
                <a:latin typeface="Microsoft Sans Serif"/>
                <a:cs typeface="Microsoft Sans Serif"/>
              </a:rPr>
              <a:t>его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готовности</a:t>
            </a:r>
            <a:r>
              <a:rPr sz="1400" spc="20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008C65"/>
                </a:solidFill>
                <a:latin typeface="Microsoft Sans Serif"/>
                <a:cs typeface="Microsoft Sans Serif"/>
              </a:rPr>
              <a:t>к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55974" y="4737683"/>
            <a:ext cx="38334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саморазвитию</a:t>
            </a:r>
            <a:r>
              <a:rPr sz="1400" spc="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008C65"/>
                </a:solidFill>
                <a:latin typeface="Microsoft Sans Serif"/>
                <a:cs typeface="Microsoft Sans Serif"/>
              </a:rPr>
              <a:t>и</a:t>
            </a:r>
            <a:r>
              <a:rPr sz="1400" spc="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008C65"/>
                </a:solidFill>
                <a:latin typeface="Microsoft Sans Serif"/>
                <a:cs typeface="Microsoft Sans Serif"/>
              </a:rPr>
              <a:t>непрерывному</a:t>
            </a:r>
            <a:r>
              <a:rPr sz="1400" spc="15" dirty="0">
                <a:solidFill>
                  <a:srgbClr val="008C6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008C65"/>
                </a:solidFill>
                <a:latin typeface="Microsoft Sans Serif"/>
                <a:cs typeface="Microsoft Sans Serif"/>
              </a:rPr>
              <a:t>образованию;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6474" y="252275"/>
            <a:ext cx="7844790" cy="558800"/>
          </a:xfrm>
          <a:custGeom>
            <a:avLst/>
            <a:gdLst/>
            <a:ahLst/>
            <a:cxnLst/>
            <a:rect l="l" t="t" r="r" b="b"/>
            <a:pathLst>
              <a:path w="7844790" h="558800">
                <a:moveTo>
                  <a:pt x="0" y="93101"/>
                </a:moveTo>
                <a:lnTo>
                  <a:pt x="7316" y="56862"/>
                </a:lnTo>
                <a:lnTo>
                  <a:pt x="27268" y="27268"/>
                </a:lnTo>
                <a:lnTo>
                  <a:pt x="56862" y="7316"/>
                </a:lnTo>
                <a:lnTo>
                  <a:pt x="93101" y="0"/>
                </a:lnTo>
                <a:lnTo>
                  <a:pt x="7751298" y="0"/>
                </a:lnTo>
                <a:lnTo>
                  <a:pt x="7802951" y="15642"/>
                </a:lnTo>
                <a:lnTo>
                  <a:pt x="7837313" y="57473"/>
                </a:lnTo>
                <a:lnTo>
                  <a:pt x="7844399" y="93101"/>
                </a:lnTo>
                <a:lnTo>
                  <a:pt x="7844399" y="465498"/>
                </a:lnTo>
                <a:lnTo>
                  <a:pt x="7837083" y="501737"/>
                </a:lnTo>
                <a:lnTo>
                  <a:pt x="7817131" y="531331"/>
                </a:lnTo>
                <a:lnTo>
                  <a:pt x="7787537" y="551283"/>
                </a:lnTo>
                <a:lnTo>
                  <a:pt x="7751298" y="558599"/>
                </a:lnTo>
                <a:lnTo>
                  <a:pt x="93101" y="558599"/>
                </a:lnTo>
                <a:lnTo>
                  <a:pt x="56862" y="551283"/>
                </a:lnTo>
                <a:lnTo>
                  <a:pt x="27268" y="531331"/>
                </a:lnTo>
                <a:lnTo>
                  <a:pt x="7316" y="501737"/>
                </a:lnTo>
                <a:lnTo>
                  <a:pt x="0" y="465498"/>
                </a:lnTo>
                <a:lnTo>
                  <a:pt x="0" y="93101"/>
                </a:lnTo>
                <a:close/>
              </a:path>
            </a:pathLst>
          </a:custGeom>
          <a:ln w="9524">
            <a:solidFill>
              <a:srgbClr val="009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40574" y="352568"/>
            <a:ext cx="7146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Уровневый</a:t>
            </a:r>
            <a:r>
              <a:rPr spc="-5" dirty="0"/>
              <a:t> </a:t>
            </a:r>
            <a:r>
              <a:rPr spc="-20" dirty="0"/>
              <a:t>подход</a:t>
            </a:r>
            <a:r>
              <a:rPr spc="-5" dirty="0"/>
              <a:t> </a:t>
            </a:r>
            <a:r>
              <a:rPr dirty="0"/>
              <a:t>в</a:t>
            </a:r>
            <a:r>
              <a:rPr spc="-5" dirty="0"/>
              <a:t> </a:t>
            </a:r>
            <a:r>
              <a:rPr spc="-10" dirty="0"/>
              <a:t>оценивании,</a:t>
            </a:r>
            <a:r>
              <a:rPr spc="-5" dirty="0"/>
              <a:t> ФОП ООО </a:t>
            </a:r>
            <a:r>
              <a:rPr dirty="0"/>
              <a:t>/</a:t>
            </a:r>
            <a:r>
              <a:rPr spc="-5" dirty="0"/>
              <a:t> </a:t>
            </a:r>
            <a:r>
              <a:rPr spc="-15" dirty="0"/>
              <a:t>СОО,</a:t>
            </a:r>
            <a:r>
              <a:rPr spc="-5" dirty="0"/>
              <a:t> </a:t>
            </a:r>
            <a:r>
              <a:rPr dirty="0"/>
              <a:t>п.18.8,</a:t>
            </a:r>
            <a:r>
              <a:rPr spc="-5" dirty="0"/>
              <a:t> 18.9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78604" y="2686379"/>
          <a:ext cx="6657339" cy="6809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3165"/>
                <a:gridCol w="1127760"/>
                <a:gridCol w="278764"/>
                <a:gridCol w="4057650"/>
              </a:tblGrid>
              <a:tr h="245363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spc="-2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Достижение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spc="-3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базового</a:t>
                      </a:r>
                      <a:r>
                        <a:rPr sz="1400" spc="34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уровня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marR="317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400" spc="-2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свидетельствует</a:t>
                      </a:r>
                      <a:r>
                        <a:rPr sz="1400" spc="409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400" spc="409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способности</a:t>
                      </a:r>
                      <a:r>
                        <a:rPr sz="1400" spc="41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400" spc="-1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обучающихся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4536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870585" algn="l"/>
                          <a:tab pos="1748789" algn="l"/>
                        </a:tabLst>
                      </a:pP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типовые	уч</a:t>
                      </a:r>
                      <a:r>
                        <a:rPr sz="1400" spc="-2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400" spc="-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бны</a:t>
                      </a: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е	</a:t>
                      </a:r>
                      <a:r>
                        <a:rPr sz="1400" spc="-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зад</a:t>
                      </a:r>
                      <a:r>
                        <a:rPr sz="1400" spc="-3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400" spc="-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чи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0"/>
                        </a:spcBef>
                        <a:tabLst>
                          <a:tab pos="222885" algn="l"/>
                          <a:tab pos="1870075" algn="l"/>
                          <a:tab pos="3459479" algn="l"/>
                          <a:tab pos="3822700" algn="l"/>
                        </a:tabLst>
                      </a:pP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,	</a:t>
                      </a:r>
                      <a:r>
                        <a:rPr sz="1400" spc="-2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400" spc="-5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400" spc="-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ленапра</a:t>
                      </a:r>
                      <a:r>
                        <a:rPr sz="1400" spc="-3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400" spc="-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ленн</a:t>
                      </a: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о	</a:t>
                      </a:r>
                      <a:r>
                        <a:rPr sz="1400" spc="-3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тра</a:t>
                      </a:r>
                      <a:r>
                        <a:rPr sz="1400" spc="-3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400" spc="-3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ты</a:t>
                      </a:r>
                      <a:r>
                        <a:rPr sz="1400" spc="-2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400" spc="-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аемы</a:t>
                      </a: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е	</a:t>
                      </a:r>
                      <a:r>
                        <a:rPr sz="1400" spc="15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о	</a:t>
                      </a:r>
                      <a:r>
                        <a:rPr sz="1400" spc="-2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400" dirty="0">
                          <a:solidFill>
                            <a:srgbClr val="22272F"/>
                          </a:solidFill>
                          <a:latin typeface="Microsoft Sans Serif"/>
                          <a:cs typeface="Microsoft Sans Serif"/>
                        </a:rPr>
                        <a:t>семи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611466" y="2473019"/>
            <a:ext cx="7428865" cy="704215"/>
          </a:xfrm>
          <a:custGeom>
            <a:avLst/>
            <a:gdLst/>
            <a:ahLst/>
            <a:cxnLst/>
            <a:rect l="l" t="t" r="r" b="b"/>
            <a:pathLst>
              <a:path w="7428865" h="704214">
                <a:moveTo>
                  <a:pt x="7406678" y="245364"/>
                </a:moveTo>
                <a:lnTo>
                  <a:pt x="3372256" y="245364"/>
                </a:lnTo>
                <a:lnTo>
                  <a:pt x="3372256" y="458724"/>
                </a:lnTo>
                <a:lnTo>
                  <a:pt x="7406678" y="458724"/>
                </a:lnTo>
                <a:lnTo>
                  <a:pt x="7406678" y="245364"/>
                </a:lnTo>
                <a:close/>
              </a:path>
              <a:path w="7428865" h="704214">
                <a:moveTo>
                  <a:pt x="7406678" y="0"/>
                </a:moveTo>
                <a:lnTo>
                  <a:pt x="0" y="0"/>
                </a:lnTo>
                <a:lnTo>
                  <a:pt x="0" y="213360"/>
                </a:lnTo>
                <a:lnTo>
                  <a:pt x="7406678" y="213360"/>
                </a:lnTo>
                <a:lnTo>
                  <a:pt x="7406678" y="0"/>
                </a:lnTo>
                <a:close/>
              </a:path>
              <a:path w="7428865" h="704214">
                <a:moveTo>
                  <a:pt x="7428471" y="490728"/>
                </a:moveTo>
                <a:lnTo>
                  <a:pt x="3103321" y="490728"/>
                </a:lnTo>
                <a:lnTo>
                  <a:pt x="3103321" y="704088"/>
                </a:lnTo>
                <a:lnTo>
                  <a:pt x="7428471" y="704088"/>
                </a:lnTo>
                <a:lnTo>
                  <a:pt x="7428471" y="4907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1475" y="3209111"/>
            <a:ext cx="7420609" cy="213360"/>
          </a:xfrm>
          <a:custGeom>
            <a:avLst/>
            <a:gdLst/>
            <a:ahLst/>
            <a:cxnLst/>
            <a:rect l="l" t="t" r="r" b="b"/>
            <a:pathLst>
              <a:path w="7420609" h="213360">
                <a:moveTo>
                  <a:pt x="7420307" y="213360"/>
                </a:moveTo>
                <a:lnTo>
                  <a:pt x="0" y="213360"/>
                </a:lnTo>
                <a:lnTo>
                  <a:pt x="0" y="0"/>
                </a:lnTo>
                <a:lnTo>
                  <a:pt x="7420307" y="0"/>
                </a:lnTo>
                <a:lnTo>
                  <a:pt x="7420307" y="2133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98775" y="1300047"/>
            <a:ext cx="7461884" cy="2128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1" algn="just">
              <a:lnSpc>
                <a:spcPct val="114999"/>
              </a:lnSpc>
              <a:spcBef>
                <a:spcPts val="100"/>
              </a:spcBef>
              <a:buAutoNum type="arabicPeriod" startAt="8"/>
              <a:tabLst>
                <a:tab pos="486409" algn="l"/>
              </a:tabLst>
            </a:pP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Уровневый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подход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служит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важнейшей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основой 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для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организации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индивидуальной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работы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с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обучающимися.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Он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реализуется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5" dirty="0">
                <a:solidFill>
                  <a:srgbClr val="22272F"/>
                </a:solidFill>
                <a:latin typeface="Microsoft Sans Serif"/>
                <a:cs typeface="Microsoft Sans Serif"/>
              </a:rPr>
              <a:t>как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по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отношению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400" spc="8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содержанию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оценки,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40" dirty="0">
                <a:solidFill>
                  <a:srgbClr val="22272F"/>
                </a:solidFill>
                <a:latin typeface="Microsoft Sans Serif"/>
                <a:cs typeface="Microsoft Sans Serif"/>
              </a:rPr>
              <a:t>так</a:t>
            </a:r>
            <a:r>
              <a:rPr sz="1400" spc="8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 </a:t>
            </a:r>
            <a:r>
              <a:rPr sz="1400" spc="-36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представлению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интерпретации</a:t>
            </a:r>
            <a:r>
              <a:rPr sz="14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результатов</a:t>
            </a:r>
            <a:r>
              <a:rPr sz="1400" spc="2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измерений.</a:t>
            </a:r>
            <a:endParaRPr sz="1400" dirty="0">
              <a:latin typeface="Microsoft Sans Serif"/>
              <a:cs typeface="Microsoft Sans Serif"/>
            </a:endParaRPr>
          </a:p>
          <a:p>
            <a:pPr marL="12700" marR="14604" lvl="1" algn="just">
              <a:lnSpc>
                <a:spcPct val="114999"/>
              </a:lnSpc>
              <a:spcBef>
                <a:spcPts val="1100"/>
              </a:spcBef>
              <a:buAutoNum type="arabicPeriod" startAt="8"/>
              <a:tabLst>
                <a:tab pos="476884" algn="l"/>
              </a:tabLst>
            </a:pP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Уровневый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подход реализуется </a:t>
            </a:r>
            <a:r>
              <a:rPr sz="14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за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счёт фиксации различных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уровней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достижения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обучающимися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планируемых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результатов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базового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уровня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и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уровней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выше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ниже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базового.</a:t>
            </a:r>
            <a:endParaRPr sz="1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решать</a:t>
            </a:r>
            <a:endParaRPr sz="14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1404620" algn="l"/>
                <a:tab pos="1628139" algn="l"/>
                <a:tab pos="2141855" algn="l"/>
                <a:tab pos="3007995" algn="l"/>
                <a:tab pos="3955415" algn="l"/>
                <a:tab pos="5013960" algn="l"/>
                <a:tab pos="5860415" algn="l"/>
                <a:tab pos="6687820" algn="l"/>
              </a:tabLst>
            </a:pP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обучающимися	</a:t>
            </a: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в	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ходе	учебного	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процесса.	Овладение	</a:t>
            </a:r>
            <a:r>
              <a:rPr sz="14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базовым	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уровнем	является</a:t>
            </a:r>
            <a:endParaRPr sz="14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72367" y="3454475"/>
            <a:ext cx="1163320" cy="213360"/>
          </a:xfrm>
          <a:custGeom>
            <a:avLst/>
            <a:gdLst/>
            <a:ahLst/>
            <a:cxnLst/>
            <a:rect l="l" t="t" r="r" b="b"/>
            <a:pathLst>
              <a:path w="1163320" h="213360">
                <a:moveTo>
                  <a:pt x="1162806" y="213359"/>
                </a:moveTo>
                <a:lnTo>
                  <a:pt x="0" y="213359"/>
                </a:lnTo>
                <a:lnTo>
                  <a:pt x="0" y="0"/>
                </a:lnTo>
                <a:lnTo>
                  <a:pt x="1162806" y="0"/>
                </a:lnTo>
                <a:lnTo>
                  <a:pt x="1162806" y="21335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535173" y="3454475"/>
            <a:ext cx="1489710" cy="21336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25"/>
              </a:lnSpc>
            </a:pPr>
            <a:r>
              <a:rPr sz="1400" dirty="0">
                <a:solidFill>
                  <a:srgbClr val="22272F"/>
                </a:solidFill>
                <a:latin typeface="Microsoft Sans Serif"/>
                <a:cs typeface="Microsoft Sans Serif"/>
              </a:rPr>
              <a:t>для</a:t>
            </a:r>
            <a:r>
              <a:rPr sz="1400" spc="254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продолжения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"/>
              </a:spcBef>
            </a:pPr>
            <a:fld id="{81D60167-4931-47E6-BA6A-407CBD079E47}" type="slidenum">
              <a:rPr dirty="0"/>
              <a:pPr marL="38100">
                <a:lnSpc>
                  <a:spcPct val="100000"/>
                </a:lnSpc>
                <a:spcBef>
                  <a:spcPts val="5"/>
                </a:spcBef>
              </a:pPr>
              <a:t>8</a:t>
            </a:fld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98775" y="3402659"/>
            <a:ext cx="5936615" cy="51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4930">
              <a:lnSpc>
                <a:spcPct val="114999"/>
              </a:lnSpc>
              <a:spcBef>
                <a:spcPts val="100"/>
              </a:spcBef>
            </a:pP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границей,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отделяющей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знание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 от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незнания,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выступает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достаточным </a:t>
            </a:r>
            <a:r>
              <a:rPr sz="1400" spc="-36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обучения</a:t>
            </a:r>
            <a:r>
              <a:rPr sz="14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4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усвоения</a:t>
            </a:r>
            <a:r>
              <a:rPr sz="14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последующего</a:t>
            </a:r>
            <a:r>
              <a:rPr sz="14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учебного</a:t>
            </a:r>
            <a:r>
              <a:rPr sz="14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материала.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374" y="352568"/>
            <a:ext cx="68472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Комплексный </a:t>
            </a:r>
            <a:r>
              <a:rPr spc="-20" dirty="0"/>
              <a:t>подход</a:t>
            </a:r>
            <a:r>
              <a:rPr spc="-10" dirty="0"/>
              <a:t> </a:t>
            </a:r>
            <a:r>
              <a:rPr dirty="0"/>
              <a:t>в</a:t>
            </a:r>
            <a:r>
              <a:rPr spc="-5" dirty="0"/>
              <a:t> </a:t>
            </a:r>
            <a:r>
              <a:rPr spc="-10" dirty="0"/>
              <a:t>оценивании, </a:t>
            </a:r>
            <a:r>
              <a:rPr spc="-5" dirty="0"/>
              <a:t>ФОП ООО/</a:t>
            </a:r>
            <a:r>
              <a:rPr spc="-10" dirty="0"/>
              <a:t> </a:t>
            </a:r>
            <a:r>
              <a:rPr spc="-20" dirty="0"/>
              <a:t>СОО</a:t>
            </a:r>
            <a:r>
              <a:rPr spc="-5" dirty="0"/>
              <a:t> </a:t>
            </a:r>
            <a:r>
              <a:rPr dirty="0"/>
              <a:t>п.18.10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75" y="947496"/>
            <a:ext cx="67176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18.10.</a:t>
            </a:r>
            <a:r>
              <a:rPr sz="13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Комплексный</a:t>
            </a:r>
            <a:r>
              <a:rPr sz="13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подход</a:t>
            </a:r>
            <a:r>
              <a:rPr sz="13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85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3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оценке</a:t>
            </a:r>
            <a:r>
              <a:rPr sz="13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1300" spc="2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достижений</a:t>
            </a:r>
            <a:r>
              <a:rPr sz="13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реализуется</a:t>
            </a:r>
            <a:r>
              <a:rPr sz="13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через: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7683" y="1285316"/>
            <a:ext cx="5880100" cy="481330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340995" indent="-328295">
              <a:lnSpc>
                <a:spcPct val="100000"/>
              </a:lnSpc>
              <a:spcBef>
                <a:spcPts val="334"/>
              </a:spcBef>
              <a:buChar char="●"/>
              <a:tabLst>
                <a:tab pos="340360" algn="l"/>
                <a:tab pos="340995" algn="l"/>
              </a:tabLst>
            </a:pP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оценку</a:t>
            </a:r>
            <a:r>
              <a:rPr sz="1300" spc="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предметных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метапредметных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результатов;</a:t>
            </a:r>
            <a:endParaRPr sz="1300">
              <a:latin typeface="Microsoft Sans Serif"/>
              <a:cs typeface="Microsoft Sans Serif"/>
            </a:endParaRPr>
          </a:p>
          <a:p>
            <a:pPr marL="340995" indent="-328295">
              <a:lnSpc>
                <a:spcPct val="100000"/>
              </a:lnSpc>
              <a:spcBef>
                <a:spcPts val="229"/>
              </a:spcBef>
              <a:buChar char="●"/>
              <a:tabLst>
                <a:tab pos="340360" algn="l"/>
                <a:tab pos="340995" algn="l"/>
              </a:tabLst>
            </a:pP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использование</a:t>
            </a:r>
            <a:r>
              <a:rPr sz="1300" spc="10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комплекса</a:t>
            </a:r>
            <a:r>
              <a:rPr sz="1300" spc="10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оценочных</a:t>
            </a:r>
            <a:r>
              <a:rPr sz="1300" spc="1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процедур</a:t>
            </a:r>
            <a:r>
              <a:rPr sz="1300" spc="10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0" dirty="0">
                <a:solidFill>
                  <a:srgbClr val="22272F"/>
                </a:solidFill>
                <a:latin typeface="Microsoft Sans Serif"/>
                <a:cs typeface="Microsoft Sans Serif"/>
              </a:rPr>
              <a:t>как</a:t>
            </a:r>
            <a:r>
              <a:rPr sz="1300" spc="10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основы</a:t>
            </a:r>
            <a:r>
              <a:rPr sz="1300" spc="10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для</a:t>
            </a:r>
            <a:r>
              <a:rPr sz="1300" spc="1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оценки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54936" y="1562176"/>
            <a:ext cx="741680" cy="1981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0"/>
              </a:lnSpc>
            </a:pP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динамики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674" y="1790013"/>
            <a:ext cx="4931410" cy="1981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0"/>
              </a:lnSpc>
            </a:pP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индивидуальных</a:t>
            </a:r>
            <a:r>
              <a:rPr sz="1300" spc="53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образовательных</a:t>
            </a:r>
            <a:r>
              <a:rPr sz="1300" spc="54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достижений</a:t>
            </a:r>
            <a:r>
              <a:rPr sz="1300" spc="54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обучающихся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811" y="1770709"/>
            <a:ext cx="1294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300" spc="47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для</a:t>
            </a:r>
            <a:r>
              <a:rPr sz="1300" spc="47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итоговой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55974" y="1968830"/>
            <a:ext cx="635254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оценки;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использование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контекстной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информации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(об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особенностях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обучающихся,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условиях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процессе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обучения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и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другое)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для</a:t>
            </a:r>
            <a:r>
              <a:rPr sz="1300" spc="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интерпретации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полученных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результатов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целях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управления</a:t>
            </a:r>
            <a:r>
              <a:rPr sz="1300" spc="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качеством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образования;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467269" y="2701365"/>
            <a:ext cx="1914525" cy="198120"/>
          </a:xfrm>
          <a:custGeom>
            <a:avLst/>
            <a:gdLst/>
            <a:ahLst/>
            <a:cxnLst/>
            <a:rect l="l" t="t" r="r" b="b"/>
            <a:pathLst>
              <a:path w="1914525" h="198119">
                <a:moveTo>
                  <a:pt x="1914511" y="198119"/>
                </a:moveTo>
                <a:lnTo>
                  <a:pt x="0" y="198119"/>
                </a:lnTo>
                <a:lnTo>
                  <a:pt x="0" y="0"/>
                </a:lnTo>
                <a:lnTo>
                  <a:pt x="1914511" y="0"/>
                </a:lnTo>
                <a:lnTo>
                  <a:pt x="1914511" y="19811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96594" y="2701365"/>
            <a:ext cx="3171190" cy="1981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0"/>
              </a:lnSpc>
            </a:pP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разнообразных</a:t>
            </a:r>
            <a:r>
              <a:rPr sz="1300" spc="24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методов</a:t>
            </a:r>
            <a:r>
              <a:rPr sz="1300" spc="24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300" spc="24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форм</a:t>
            </a:r>
            <a:r>
              <a:rPr sz="1300" spc="24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оценки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7683" y="2682062"/>
            <a:ext cx="6664959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0995" indent="-328295">
              <a:lnSpc>
                <a:spcPct val="100000"/>
              </a:lnSpc>
              <a:spcBef>
                <a:spcPts val="100"/>
              </a:spcBef>
              <a:buChar char="●"/>
              <a:tabLst>
                <a:tab pos="340360" algn="l"/>
                <a:tab pos="340995" algn="l"/>
                <a:tab pos="4739005" algn="l"/>
              </a:tabLst>
            </a:pP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использование	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,</a:t>
            </a:r>
            <a:r>
              <a:rPr sz="1300" spc="2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взаимно</a:t>
            </a:r>
            <a:r>
              <a:rPr sz="1300" spc="2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дополняющих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40371" y="2929204"/>
            <a:ext cx="6643370" cy="654050"/>
          </a:xfrm>
          <a:custGeom>
            <a:avLst/>
            <a:gdLst/>
            <a:ahLst/>
            <a:cxnLst/>
            <a:rect l="l" t="t" r="r" b="b"/>
            <a:pathLst>
              <a:path w="6643370" h="654050">
                <a:moveTo>
                  <a:pt x="5500941" y="227838"/>
                </a:moveTo>
                <a:lnTo>
                  <a:pt x="328295" y="227838"/>
                </a:lnTo>
                <a:lnTo>
                  <a:pt x="328295" y="425958"/>
                </a:lnTo>
                <a:lnTo>
                  <a:pt x="5500941" y="425958"/>
                </a:lnTo>
                <a:lnTo>
                  <a:pt x="5500941" y="227838"/>
                </a:lnTo>
                <a:close/>
              </a:path>
              <a:path w="6643370" h="654050">
                <a:moveTo>
                  <a:pt x="6632295" y="0"/>
                </a:moveTo>
                <a:lnTo>
                  <a:pt x="328295" y="0"/>
                </a:lnTo>
                <a:lnTo>
                  <a:pt x="328295" y="198120"/>
                </a:lnTo>
                <a:lnTo>
                  <a:pt x="6632295" y="198120"/>
                </a:lnTo>
                <a:lnTo>
                  <a:pt x="6632295" y="0"/>
                </a:lnTo>
                <a:close/>
              </a:path>
              <a:path w="6643370" h="654050">
                <a:moveTo>
                  <a:pt x="6643256" y="455676"/>
                </a:moveTo>
                <a:lnTo>
                  <a:pt x="0" y="455676"/>
                </a:lnTo>
                <a:lnTo>
                  <a:pt x="0" y="653796"/>
                </a:lnTo>
                <a:lnTo>
                  <a:pt x="6643256" y="653796"/>
                </a:lnTo>
                <a:lnTo>
                  <a:pt x="6643256" y="4556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7683" y="2880182"/>
            <a:ext cx="666369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0360" marR="12700">
              <a:lnSpc>
                <a:spcPct val="114999"/>
              </a:lnSpc>
              <a:spcBef>
                <a:spcPts val="100"/>
              </a:spcBef>
              <a:tabLst>
                <a:tab pos="819150" algn="l"/>
                <a:tab pos="1431290" algn="l"/>
                <a:tab pos="3277235" algn="l"/>
                <a:tab pos="3957954" algn="l"/>
                <a:tab pos="4199255" algn="l"/>
                <a:tab pos="5285740" algn="l"/>
                <a:tab pos="5904865" algn="l"/>
              </a:tabLst>
            </a:pP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д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руг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д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ру</a:t>
            </a:r>
            <a:r>
              <a:rPr sz="1300" spc="-45" dirty="0">
                <a:solidFill>
                  <a:srgbClr val="22272F"/>
                </a:solidFill>
                <a:latin typeface="Microsoft Sans Serif"/>
                <a:cs typeface="Microsoft Sans Serif"/>
              </a:rPr>
              <a:t>г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а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:	с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анда</a:t>
            </a:r>
            <a:r>
              <a:rPr sz="13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р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тизиро</a:t>
            </a: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анны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х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у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стных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письменны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х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раб</a:t>
            </a:r>
            <a:r>
              <a:rPr sz="13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spc="-145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,	</a:t>
            </a:r>
            <a:r>
              <a:rPr sz="13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прое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ов, 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практических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(в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том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числе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исследовательских)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творческих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работ;</a:t>
            </a:r>
            <a:endParaRPr sz="1300">
              <a:latin typeface="Microsoft Sans Serif"/>
              <a:cs typeface="Microsoft Sans Serif"/>
            </a:endParaRPr>
          </a:p>
          <a:p>
            <a:pPr marL="340995" indent="-328295">
              <a:lnSpc>
                <a:spcPct val="100000"/>
              </a:lnSpc>
              <a:spcBef>
                <a:spcPts val="229"/>
              </a:spcBef>
              <a:buChar char="●"/>
              <a:tabLst>
                <a:tab pos="340360" algn="l"/>
                <a:tab pos="340995" algn="l"/>
                <a:tab pos="1688464" algn="l"/>
                <a:tab pos="2315845" algn="l"/>
                <a:tab pos="3117215" algn="l"/>
                <a:tab pos="4636770" algn="l"/>
                <a:tab pos="5822315" algn="l"/>
              </a:tabLst>
            </a:pP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исп</a:t>
            </a:r>
            <a:r>
              <a:rPr sz="13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ль</a:t>
            </a:r>
            <a:r>
              <a:rPr sz="13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з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ани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е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фор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м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раб</a:t>
            </a:r>
            <a:r>
              <a:rPr sz="13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ты,	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б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есп</a:t>
            </a:r>
            <a:r>
              <a:rPr sz="1300" spc="-50" dirty="0">
                <a:solidFill>
                  <a:srgbClr val="22272F"/>
                </a:solidFill>
                <a:latin typeface="Microsoft Sans Serif"/>
                <a:cs typeface="Microsoft Sans Serif"/>
              </a:rPr>
              <a:t>е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чи</a:t>
            </a:r>
            <a:r>
              <a:rPr sz="13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ающи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х	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во</a:t>
            </a:r>
            <a:r>
              <a:rPr sz="1300" spc="-40" dirty="0">
                <a:solidFill>
                  <a:srgbClr val="22272F"/>
                </a:solidFill>
                <a:latin typeface="Microsoft Sans Serif"/>
                <a:cs typeface="Microsoft Sans Serif"/>
              </a:rPr>
              <a:t>зм</a:t>
            </a:r>
            <a:r>
              <a:rPr sz="1300" spc="-45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жност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ь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50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300" spc="-30" dirty="0">
                <a:solidFill>
                  <a:srgbClr val="22272F"/>
                </a:solidFill>
                <a:latin typeface="Microsoft Sans Serif"/>
                <a:cs typeface="Microsoft Sans Serif"/>
              </a:rPr>
              <a:t>к</a:t>
            </a:r>
            <a:r>
              <a:rPr sz="1300" spc="5" dirty="0">
                <a:solidFill>
                  <a:srgbClr val="22272F"/>
                </a:solidFill>
                <a:latin typeface="Microsoft Sans Serif"/>
                <a:cs typeface="Microsoft Sans Serif"/>
              </a:rPr>
              <a:t>л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ю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чения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180746" y="3612717"/>
            <a:ext cx="1203325" cy="198120"/>
          </a:xfrm>
          <a:custGeom>
            <a:avLst/>
            <a:gdLst/>
            <a:ahLst/>
            <a:cxnLst/>
            <a:rect l="l" t="t" r="r" b="b"/>
            <a:pathLst>
              <a:path w="1203325" h="198120">
                <a:moveTo>
                  <a:pt x="1202889" y="198120"/>
                </a:moveTo>
                <a:lnTo>
                  <a:pt x="0" y="198120"/>
                </a:lnTo>
                <a:lnTo>
                  <a:pt x="0" y="0"/>
                </a:lnTo>
                <a:lnTo>
                  <a:pt x="1202889" y="0"/>
                </a:lnTo>
                <a:lnTo>
                  <a:pt x="1202889" y="1981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055974" y="3593413"/>
            <a:ext cx="134493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43330" algn="l"/>
              </a:tabLst>
            </a:pP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б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учающи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х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ся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в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70864" y="3612717"/>
            <a:ext cx="3609975" cy="19812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10"/>
              </a:lnSpc>
              <a:tabLst>
                <a:tab pos="1539240" algn="l"/>
                <a:tab pos="2560955" algn="l"/>
              </a:tabLst>
            </a:pP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самос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оя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300" spc="-45" dirty="0">
                <a:solidFill>
                  <a:srgbClr val="22272F"/>
                </a:solidFill>
                <a:latin typeface="Microsoft Sans Serif"/>
                <a:cs typeface="Microsoft Sans Serif"/>
              </a:rPr>
              <a:t>е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льну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ю	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ц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ен</a:t>
            </a:r>
            <a:r>
              <a:rPr sz="1300" spc="-35" dirty="0">
                <a:solidFill>
                  <a:srgbClr val="22272F"/>
                </a:solidFill>
                <a:latin typeface="Microsoft Sans Serif"/>
                <a:cs typeface="Microsoft Sans Serif"/>
              </a:rPr>
              <a:t>о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чну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ю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	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дея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т</a:t>
            </a:r>
            <a:r>
              <a:rPr sz="1300" spc="-45" dirty="0">
                <a:solidFill>
                  <a:srgbClr val="22272F"/>
                </a:solidFill>
                <a:latin typeface="Microsoft Sans Serif"/>
                <a:cs typeface="Microsoft Sans Serif"/>
              </a:rPr>
              <a:t>е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льность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51473" y="3593413"/>
            <a:ext cx="10452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(самоанализ,</a:t>
            </a:r>
            <a:endParaRPr sz="1300"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068674" y="4068393"/>
            <a:ext cx="6329680" cy="426084"/>
            <a:chOff x="1068674" y="4068393"/>
            <a:chExt cx="6329680" cy="426084"/>
          </a:xfrm>
        </p:grpSpPr>
        <p:sp>
          <p:nvSpPr>
            <p:cNvPr id="19" name="object 19"/>
            <p:cNvSpPr/>
            <p:nvPr/>
          </p:nvSpPr>
          <p:spPr>
            <a:xfrm>
              <a:off x="1068666" y="4068394"/>
              <a:ext cx="6316980" cy="426084"/>
            </a:xfrm>
            <a:custGeom>
              <a:avLst/>
              <a:gdLst/>
              <a:ahLst/>
              <a:cxnLst/>
              <a:rect l="l" t="t" r="r" b="b"/>
              <a:pathLst>
                <a:path w="6316980" h="426085">
                  <a:moveTo>
                    <a:pt x="534162" y="227838"/>
                  </a:moveTo>
                  <a:lnTo>
                    <a:pt x="0" y="227838"/>
                  </a:lnTo>
                  <a:lnTo>
                    <a:pt x="0" y="425958"/>
                  </a:lnTo>
                  <a:lnTo>
                    <a:pt x="534162" y="425958"/>
                  </a:lnTo>
                  <a:lnTo>
                    <a:pt x="534162" y="227838"/>
                  </a:lnTo>
                  <a:close/>
                </a:path>
                <a:path w="6316980" h="426085">
                  <a:moveTo>
                    <a:pt x="6316739" y="0"/>
                  </a:moveTo>
                  <a:lnTo>
                    <a:pt x="1283030" y="0"/>
                  </a:lnTo>
                  <a:lnTo>
                    <a:pt x="1283030" y="198120"/>
                  </a:lnTo>
                  <a:lnTo>
                    <a:pt x="6316739" y="198120"/>
                  </a:lnTo>
                  <a:lnTo>
                    <a:pt x="6316739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602832" y="4296231"/>
              <a:ext cx="5795645" cy="198120"/>
            </a:xfrm>
            <a:custGeom>
              <a:avLst/>
              <a:gdLst/>
              <a:ahLst/>
              <a:cxnLst/>
              <a:rect l="l" t="t" r="r" b="b"/>
              <a:pathLst>
                <a:path w="5795645" h="198120">
                  <a:moveTo>
                    <a:pt x="5795394" y="198120"/>
                  </a:moveTo>
                  <a:lnTo>
                    <a:pt x="0" y="198120"/>
                  </a:lnTo>
                  <a:lnTo>
                    <a:pt x="0" y="0"/>
                  </a:lnTo>
                  <a:lnTo>
                    <a:pt x="5795394" y="0"/>
                  </a:lnTo>
                  <a:lnTo>
                    <a:pt x="5795394" y="19812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27683" y="3791533"/>
            <a:ext cx="6678295" cy="93726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340360" algn="just">
              <a:lnSpc>
                <a:spcPct val="100000"/>
              </a:lnSpc>
              <a:spcBef>
                <a:spcPts val="330"/>
              </a:spcBef>
            </a:pP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самооценка,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взаимооценка);</a:t>
            </a:r>
            <a:endParaRPr sz="1300" dirty="0">
              <a:latin typeface="Microsoft Sans Serif"/>
              <a:cs typeface="Microsoft Sans Serif"/>
            </a:endParaRPr>
          </a:p>
          <a:p>
            <a:pPr marL="340360" marR="5080" indent="-328295" algn="just">
              <a:lnSpc>
                <a:spcPct val="114999"/>
              </a:lnSpc>
              <a:buChar char="●"/>
              <a:tabLst>
                <a:tab pos="340995" algn="l"/>
              </a:tabLst>
            </a:pP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использование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мониторинга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динамических</a:t>
            </a:r>
            <a:r>
              <a:rPr sz="1300" spc="3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22272F"/>
                </a:solidFill>
                <a:latin typeface="Microsoft Sans Serif"/>
                <a:cs typeface="Microsoft Sans Serif"/>
              </a:rPr>
              <a:t>показателей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 err="1">
                <a:solidFill>
                  <a:srgbClr val="22272F"/>
                </a:solidFill>
                <a:latin typeface="Microsoft Sans Serif"/>
                <a:cs typeface="Microsoft Sans Serif"/>
              </a:rPr>
              <a:t>освоения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endParaRPr lang="ru-RU" sz="1300" spc="-5" dirty="0" smtClean="0">
              <a:solidFill>
                <a:srgbClr val="22272F"/>
              </a:solidFill>
              <a:latin typeface="Microsoft Sans Serif"/>
              <a:cs typeface="Microsoft Sans Serif"/>
            </a:endParaRPr>
          </a:p>
          <a:p>
            <a:pPr marL="340360" marR="5080" indent="-328295" algn="just">
              <a:lnSpc>
                <a:spcPct val="114999"/>
              </a:lnSpc>
              <a:tabLst>
                <a:tab pos="340995" algn="l"/>
              </a:tabLst>
            </a:pPr>
            <a:r>
              <a:rPr lang="ru-RU" sz="1300" spc="-5" dirty="0" smtClean="0">
                <a:solidFill>
                  <a:srgbClr val="22272F"/>
                </a:solidFill>
                <a:latin typeface="Microsoft Sans Serif"/>
                <a:cs typeface="Microsoft Sans Serif"/>
              </a:rPr>
              <a:t>        </a:t>
            </a:r>
            <a:r>
              <a:rPr sz="1300" spc="-15" dirty="0" err="1" smtClean="0">
                <a:solidFill>
                  <a:srgbClr val="22272F"/>
                </a:solidFill>
                <a:latin typeface="Microsoft Sans Serif"/>
                <a:cs typeface="Microsoft Sans Serif"/>
              </a:rPr>
              <a:t>умений</a:t>
            </a:r>
            <a:r>
              <a:rPr sz="1300" spc="-10" dirty="0" smtClean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и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знаний,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в</a:t>
            </a:r>
            <a:r>
              <a:rPr sz="1300" spc="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том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числе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формируемых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22272F"/>
                </a:solidFill>
                <a:latin typeface="Microsoft Sans Serif"/>
                <a:cs typeface="Microsoft Sans Serif"/>
              </a:rPr>
              <a:t>с</a:t>
            </a:r>
            <a:r>
              <a:rPr sz="1300" spc="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22272F"/>
                </a:solidFill>
                <a:latin typeface="Microsoft Sans Serif"/>
                <a:cs typeface="Microsoft Sans Serif"/>
              </a:rPr>
              <a:t>использованием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 информационно-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22272F"/>
                </a:solidFill>
                <a:latin typeface="Microsoft Sans Serif"/>
                <a:cs typeface="Microsoft Sans Serif"/>
              </a:rPr>
              <a:t>коммуникационных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22272F"/>
                </a:solidFill>
                <a:latin typeface="Microsoft Sans Serif"/>
                <a:cs typeface="Microsoft Sans Serif"/>
              </a:rPr>
              <a:t>(цифровых)</a:t>
            </a:r>
            <a:r>
              <a:rPr sz="1300" spc="10" dirty="0">
                <a:solidFill>
                  <a:srgbClr val="22272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22272F"/>
                </a:solidFill>
                <a:latin typeface="Microsoft Sans Serif"/>
                <a:cs typeface="Microsoft Sans Serif"/>
              </a:rPr>
              <a:t>технологий.</a:t>
            </a:r>
            <a:endParaRPr sz="1300" dirty="0">
              <a:latin typeface="Microsoft Sans Serif"/>
              <a:cs typeface="Microsoft Sans Serif"/>
            </a:endParaRPr>
          </a:p>
        </p:txBody>
      </p:sp>
      <p:pic>
        <p:nvPicPr>
          <p:cNvPr id="3074" name="Picture 2" descr="C:\Users\Ирина\Downloads\photo_2023-02-14_10-44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085" y="3943350"/>
            <a:ext cx="1752915" cy="11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2115</Words>
  <Application>Microsoft Office PowerPoint</Application>
  <PresentationFormat>Экран (16:9)</PresentationFormat>
  <Paragraphs>258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  Внутренняя и внешняя система оценки достижения планируемых результатов освоения ФООП</vt:lpstr>
      <vt:lpstr>Нормативные документы</vt:lpstr>
      <vt:lpstr>Основные понятия в оценивании</vt:lpstr>
      <vt:lpstr>Основные требования к оцениванию</vt:lpstr>
      <vt:lpstr>Система оценки достижения планируемых результатов освоения  основной образовательной программы должна</vt:lpstr>
      <vt:lpstr>Система оценки достижения планируемых результатов освоения  основной образовательной программы должна включать описание:</vt:lpstr>
      <vt:lpstr>Системно-деятельностный подход в оценивании</vt:lpstr>
      <vt:lpstr>Уровневый подход в оценивании, ФОП ООО / СОО, п.18.8, 18.9</vt:lpstr>
      <vt:lpstr>Комплексный подход в оценивании, ФОП ООО/ СОО п.18.10</vt:lpstr>
      <vt:lpstr>Процедуры внутренней и внешней оценка (ФОП ООО и ФОП СОО)</vt:lpstr>
      <vt:lpstr>Стартовая диагностика, ФОП ООО / СОО</vt:lpstr>
      <vt:lpstr>Текущая оценка, ФОП ООО/ СОО</vt:lpstr>
      <vt:lpstr>Слайд 13</vt:lpstr>
      <vt:lpstr>Внутренний мониторинг, ФОП ООО/ СОО</vt:lpstr>
      <vt:lpstr>Слайд 15</vt:lpstr>
      <vt:lpstr>Формы оценки, ФОП ООО / СОО, п.18.19</vt:lpstr>
      <vt:lpstr>Проектная и исследовательская деятельность и формулировки  федеральной образовательной программы (на примере ООО)</vt:lpstr>
      <vt:lpstr>Оценка метапредметных результатов, ФОП ООО / СОО</vt:lpstr>
      <vt:lpstr>Оценка метапредметных результатов, ФОП ООО / СОО</vt:lpstr>
      <vt:lpstr>Критерии: знание и понимание, применение, функциональность  для оценки предметных результатов, ФОП ООО / СОО</vt:lpstr>
      <vt:lpstr>Особенности оценки по отдельному учебному предмету, ФОП ООО / СОО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 Вебинару 28.02.2023 Оценивание: требования ФГОС и цифровые решения</dc:title>
  <cp:lastModifiedBy>Пользователь Windows</cp:lastModifiedBy>
  <cp:revision>21</cp:revision>
  <dcterms:created xsi:type="dcterms:W3CDTF">2023-10-27T08:53:38Z</dcterms:created>
  <dcterms:modified xsi:type="dcterms:W3CDTF">2023-10-29T14:35:04Z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